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2"/>
  </p:notesMasterIdLst>
  <p:handoutMasterIdLst>
    <p:handoutMasterId r:id="rId63"/>
  </p:handoutMasterIdLst>
  <p:sldIdLst>
    <p:sldId id="256" r:id="rId2"/>
    <p:sldId id="321" r:id="rId3"/>
    <p:sldId id="257" r:id="rId4"/>
    <p:sldId id="411" r:id="rId5"/>
    <p:sldId id="413" r:id="rId6"/>
    <p:sldId id="414" r:id="rId7"/>
    <p:sldId id="415" r:id="rId8"/>
    <p:sldId id="418" r:id="rId9"/>
    <p:sldId id="416" r:id="rId10"/>
    <p:sldId id="419" r:id="rId11"/>
    <p:sldId id="417" r:id="rId12"/>
    <p:sldId id="386" r:id="rId13"/>
    <p:sldId id="392" r:id="rId14"/>
    <p:sldId id="393" r:id="rId15"/>
    <p:sldId id="394" r:id="rId16"/>
    <p:sldId id="409" r:id="rId17"/>
    <p:sldId id="387" r:id="rId18"/>
    <p:sldId id="388" r:id="rId19"/>
    <p:sldId id="384" r:id="rId20"/>
    <p:sldId id="410" r:id="rId21"/>
    <p:sldId id="389" r:id="rId22"/>
    <p:sldId id="405" r:id="rId23"/>
    <p:sldId id="390" r:id="rId24"/>
    <p:sldId id="391" r:id="rId25"/>
    <p:sldId id="395" r:id="rId26"/>
    <p:sldId id="406" r:id="rId27"/>
    <p:sldId id="396" r:id="rId28"/>
    <p:sldId id="397" r:id="rId29"/>
    <p:sldId id="398" r:id="rId30"/>
    <p:sldId id="399" r:id="rId31"/>
    <p:sldId id="400" r:id="rId32"/>
    <p:sldId id="401" r:id="rId33"/>
    <p:sldId id="382" r:id="rId34"/>
    <p:sldId id="377" r:id="rId35"/>
    <p:sldId id="378" r:id="rId36"/>
    <p:sldId id="379" r:id="rId37"/>
    <p:sldId id="380" r:id="rId38"/>
    <p:sldId id="381" r:id="rId39"/>
    <p:sldId id="373" r:id="rId40"/>
    <p:sldId id="376" r:id="rId41"/>
    <p:sldId id="369" r:id="rId42"/>
    <p:sldId id="365" r:id="rId43"/>
    <p:sldId id="366" r:id="rId44"/>
    <p:sldId id="383" r:id="rId45"/>
    <p:sldId id="368" r:id="rId46"/>
    <p:sldId id="349" r:id="rId47"/>
    <p:sldId id="315" r:id="rId48"/>
    <p:sldId id="312" r:id="rId49"/>
    <p:sldId id="313" r:id="rId50"/>
    <p:sldId id="407" r:id="rId51"/>
    <p:sldId id="306" r:id="rId52"/>
    <p:sldId id="408" r:id="rId53"/>
    <p:sldId id="288" r:id="rId54"/>
    <p:sldId id="299" r:id="rId55"/>
    <p:sldId id="286" r:id="rId56"/>
    <p:sldId id="280" r:id="rId57"/>
    <p:sldId id="402" r:id="rId58"/>
    <p:sldId id="404" r:id="rId59"/>
    <p:sldId id="403" r:id="rId60"/>
    <p:sldId id="360" r:id="rId61"/>
  </p:sldIdLst>
  <p:sldSz cx="9144000" cy="6858000" type="screen4x3"/>
  <p:notesSz cx="6954838"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1346" autoAdjust="0"/>
    <p:restoredTop sz="94660"/>
  </p:normalViewPr>
  <p:slideViewPr>
    <p:cSldViewPr>
      <p:cViewPr varScale="1">
        <p:scale>
          <a:sx n="64" d="100"/>
          <a:sy n="64" d="100"/>
        </p:scale>
        <p:origin x="-165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13763" cy="467071"/>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sz="quarter" idx="1"/>
          </p:nvPr>
        </p:nvSpPr>
        <p:spPr>
          <a:xfrm>
            <a:off x="3939466" y="1"/>
            <a:ext cx="3013763" cy="467071"/>
          </a:xfrm>
          <a:prstGeom prst="rect">
            <a:avLst/>
          </a:prstGeom>
        </p:spPr>
        <p:txBody>
          <a:bodyPr vert="horz" lIns="91440" tIns="45720" rIns="91440" bIns="45720" rtlCol="0"/>
          <a:lstStyle>
            <a:lvl1pPr algn="r">
              <a:defRPr sz="1200"/>
            </a:lvl1pPr>
          </a:lstStyle>
          <a:p>
            <a:r>
              <a:rPr lang="en-US" smtClean="0"/>
              <a:t>6/4/2016</a:t>
            </a:r>
            <a:endParaRPr lang="en-IN"/>
          </a:p>
        </p:txBody>
      </p:sp>
      <p:sp>
        <p:nvSpPr>
          <p:cNvPr id="4" name="Footer Placeholder 3"/>
          <p:cNvSpPr>
            <a:spLocks noGrp="1"/>
          </p:cNvSpPr>
          <p:nvPr>
            <p:ph type="ftr" sz="quarter" idx="2"/>
          </p:nvPr>
        </p:nvSpPr>
        <p:spPr>
          <a:xfrm>
            <a:off x="0" y="8842029"/>
            <a:ext cx="3013763" cy="467071"/>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p:cNvSpPr>
            <a:spLocks noGrp="1"/>
          </p:cNvSpPr>
          <p:nvPr>
            <p:ph type="sldNum" sz="quarter" idx="3"/>
          </p:nvPr>
        </p:nvSpPr>
        <p:spPr>
          <a:xfrm>
            <a:off x="3939466" y="8842029"/>
            <a:ext cx="3013763" cy="467071"/>
          </a:xfrm>
          <a:prstGeom prst="rect">
            <a:avLst/>
          </a:prstGeom>
        </p:spPr>
        <p:txBody>
          <a:bodyPr vert="horz" lIns="91440" tIns="45720" rIns="91440" bIns="45720" rtlCol="0" anchor="b"/>
          <a:lstStyle>
            <a:lvl1pPr algn="r">
              <a:defRPr sz="1200"/>
            </a:lvl1pPr>
          </a:lstStyle>
          <a:p>
            <a:fld id="{55A1C161-596F-4E2A-8770-F9023D3FA368}" type="slidenum">
              <a:rPr lang="en-IN" smtClean="0"/>
              <a:pPr/>
              <a:t>‹#›</a:t>
            </a:fld>
            <a:endParaRPr lang="en-IN"/>
          </a:p>
        </p:txBody>
      </p:sp>
    </p:spTree>
    <p:extLst>
      <p:ext uri="{BB962C8B-B14F-4D97-AF65-F5344CB8AC3E}">
        <p14:creationId xmlns:p14="http://schemas.microsoft.com/office/powerpoint/2010/main" xmlns="" val="2099721472"/>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5455"/>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939466" y="0"/>
            <a:ext cx="3013763" cy="465455"/>
          </a:xfrm>
          <a:prstGeom prst="rect">
            <a:avLst/>
          </a:prstGeom>
        </p:spPr>
        <p:txBody>
          <a:bodyPr vert="horz" lIns="91440" tIns="45720" rIns="91440" bIns="45720" rtlCol="0"/>
          <a:lstStyle>
            <a:lvl1pPr algn="r">
              <a:defRPr sz="1200"/>
            </a:lvl1pPr>
          </a:lstStyle>
          <a:p>
            <a:r>
              <a:rPr lang="en-US" smtClean="0"/>
              <a:t>6/4/2016</a:t>
            </a:r>
            <a:endParaRPr lang="en-IN"/>
          </a:p>
        </p:txBody>
      </p:sp>
      <p:sp>
        <p:nvSpPr>
          <p:cNvPr id="4" name="Slide Image Placeholder 3"/>
          <p:cNvSpPr>
            <a:spLocks noGrp="1" noRot="1" noChangeAspect="1"/>
          </p:cNvSpPr>
          <p:nvPr>
            <p:ph type="sldImg" idx="2"/>
          </p:nvPr>
        </p:nvSpPr>
        <p:spPr>
          <a:xfrm>
            <a:off x="1149350" y="698500"/>
            <a:ext cx="4656138" cy="3490913"/>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95484" y="4421823"/>
            <a:ext cx="5563870" cy="418909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842030"/>
            <a:ext cx="3013763" cy="465455"/>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939466" y="8842030"/>
            <a:ext cx="3013763" cy="465455"/>
          </a:xfrm>
          <a:prstGeom prst="rect">
            <a:avLst/>
          </a:prstGeom>
        </p:spPr>
        <p:txBody>
          <a:bodyPr vert="horz" lIns="91440" tIns="45720" rIns="91440" bIns="45720" rtlCol="0" anchor="b"/>
          <a:lstStyle>
            <a:lvl1pPr algn="r">
              <a:defRPr sz="1200"/>
            </a:lvl1pPr>
          </a:lstStyle>
          <a:p>
            <a:fld id="{D3B8758D-3C2F-4C41-83F8-7317055FC779}" type="slidenum">
              <a:rPr lang="en-IN" smtClean="0"/>
              <a:pPr/>
              <a:t>‹#›</a:t>
            </a:fld>
            <a:endParaRPr lang="en-IN"/>
          </a:p>
        </p:txBody>
      </p:sp>
    </p:spTree>
    <p:extLst>
      <p:ext uri="{BB962C8B-B14F-4D97-AF65-F5344CB8AC3E}">
        <p14:creationId xmlns:p14="http://schemas.microsoft.com/office/powerpoint/2010/main" xmlns="" val="2434765076"/>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3B8758D-3C2F-4C41-83F8-7317055FC779}" type="slidenum">
              <a:rPr lang="en-IN" smtClean="0"/>
              <a:pPr/>
              <a:t>1</a:t>
            </a:fld>
            <a:endParaRPr lang="en-IN"/>
          </a:p>
        </p:txBody>
      </p:sp>
      <p:sp>
        <p:nvSpPr>
          <p:cNvPr id="5" name="Date Placeholder 4"/>
          <p:cNvSpPr>
            <a:spLocks noGrp="1"/>
          </p:cNvSpPr>
          <p:nvPr>
            <p:ph type="dt" idx="11"/>
          </p:nvPr>
        </p:nvSpPr>
        <p:spPr/>
        <p:txBody>
          <a:bodyPr/>
          <a:lstStyle/>
          <a:p>
            <a:r>
              <a:rPr lang="en-US" smtClean="0"/>
              <a:t>6/4/2016</a:t>
            </a:r>
            <a:endParaRPr lang="en-I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Date Placeholder 3"/>
          <p:cNvSpPr>
            <a:spLocks noGrp="1"/>
          </p:cNvSpPr>
          <p:nvPr>
            <p:ph type="dt" idx="10"/>
          </p:nvPr>
        </p:nvSpPr>
        <p:spPr/>
        <p:txBody>
          <a:bodyPr/>
          <a:lstStyle/>
          <a:p>
            <a:r>
              <a:rPr lang="en-US" smtClean="0"/>
              <a:t>6/4/2016</a:t>
            </a:r>
            <a:endParaRPr lang="en-IN"/>
          </a:p>
        </p:txBody>
      </p:sp>
      <p:sp>
        <p:nvSpPr>
          <p:cNvPr id="5" name="Slide Number Placeholder 4"/>
          <p:cNvSpPr>
            <a:spLocks noGrp="1"/>
          </p:cNvSpPr>
          <p:nvPr>
            <p:ph type="sldNum" sz="quarter" idx="11"/>
          </p:nvPr>
        </p:nvSpPr>
        <p:spPr/>
        <p:txBody>
          <a:bodyPr/>
          <a:lstStyle/>
          <a:p>
            <a:fld id="{D3B8758D-3C2F-4C41-83F8-7317055FC779}" type="slidenum">
              <a:rPr lang="en-IN" smtClean="0"/>
              <a:pPr/>
              <a:t>12</a:t>
            </a:fld>
            <a:endParaRPr lang="en-I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hi-IN" sz="1200" b="0" i="0" kern="1200" dirty="0" smtClean="0">
                <a:solidFill>
                  <a:schemeClr val="tx1"/>
                </a:solidFill>
                <a:latin typeface="+mn-lt"/>
                <a:ea typeface="+mn-ea"/>
                <a:cs typeface="+mn-cs"/>
              </a:rPr>
              <a:t>निम्नलिखित में से कौन सी समयावधि रणनीतिक योजना दस्तावेज द्वारा कवर किये जाने की सबसे अधिक संभावना है</a:t>
            </a:r>
            <a:endParaRPr lang="en-US" dirty="0"/>
          </a:p>
        </p:txBody>
      </p:sp>
      <p:sp>
        <p:nvSpPr>
          <p:cNvPr id="4" name="Date Placeholder 3"/>
          <p:cNvSpPr>
            <a:spLocks noGrp="1"/>
          </p:cNvSpPr>
          <p:nvPr>
            <p:ph type="dt" idx="10"/>
          </p:nvPr>
        </p:nvSpPr>
        <p:spPr/>
        <p:txBody>
          <a:bodyPr/>
          <a:lstStyle/>
          <a:p>
            <a:r>
              <a:rPr lang="en-US" smtClean="0"/>
              <a:t>6/4/2016</a:t>
            </a:r>
            <a:endParaRPr lang="en-IN"/>
          </a:p>
        </p:txBody>
      </p:sp>
      <p:sp>
        <p:nvSpPr>
          <p:cNvPr id="5" name="Slide Number Placeholder 4"/>
          <p:cNvSpPr>
            <a:spLocks noGrp="1"/>
          </p:cNvSpPr>
          <p:nvPr>
            <p:ph type="sldNum" sz="quarter" idx="11"/>
          </p:nvPr>
        </p:nvSpPr>
        <p:spPr/>
        <p:txBody>
          <a:bodyPr/>
          <a:lstStyle/>
          <a:p>
            <a:fld id="{D3B8758D-3C2F-4C41-83F8-7317055FC779}" type="slidenum">
              <a:rPr lang="en-IN" smtClean="0"/>
              <a:pPr/>
              <a:t>55</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2/10/2026</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2/10/2026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2/10/2026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2/10/2026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2/10/2026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2/10/2026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2/10/2026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2/10/2026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2/10/2026</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google.com/search?q=%E0%A4%9C%E0%A4%B5%E0%A4%BE%E0%A4%AC%E0%A4%A6%E0%A5%87%E0%A4%B9%E0%A5%80+%E0%A4%94%E0%A4%B0+%E0%A4%AA%E0%A4%BE%E0%A4%B0%E0%A4%A6%E0%A4%B0%E0%A5%8D%E0%A4%B6%E0%A4%BF%E0%A4%A4%E0%A4%BE&amp;sca_esv=25abe1534656106c&amp;rlz=1C1CHBF_enIN961IN961&amp;ei=xX1GaaewHYfH4-EPtZyEoQk&amp;ved=2ahUKEwirgZ7v_cuRAxUxzzgGHSd1N5MQgK4QegQIAxAD&amp;oq=Govt+Accounting+of+state+in+hindi&amp;gs_lp=Egxnd3Mtd2l6LXNlcnAiIUdvdnQgQWNjb3VudGluZyBvZiBzdGF0ZSBpbiBoaW5kaTIFECEYoAEyBRAhGKABSIhOUPwFWMAhcAF4AZABAJgB2AGgAcgMqgEFMC42LjO4AQzIAQD4AQGYAgqgAqgNwgIKEAAYsAMY1gQYR8ICBRAhGJIDmAMAiAYBkAYIkgcFMS42LjOgB_QhsgcFMC42LjO4B58NwgcFMi04LjLIBzeACAA&amp;sclient=gws-wiz-serp&amp;mstk=AUtExfDQr4AixjgxTSWEU3i_J93pxvKsfHzRF5oj9Sw5PBTlcPyS1agr34pFanjr1E2-Z39bFIheyR_7L3bQ8qmWswjZYSwwgtQXBs-cN3S0_qB9lb8OTogwyHJFNOhw6Lr1Y0I&amp;csui=3" TargetMode="External"/><Relationship Id="rId2" Type="http://schemas.openxmlformats.org/officeDocument/2006/relationships/hyperlink" Target="https://www.google.com/search?q=%E0%A4%B0%E0%A4%BE%E0%A4%9C%E0%A4%B8%E0%A5%8D%E0%A4%B5+%E0%A4%94%E0%A4%B0+%E0%A4%B5%E0%A5%8D%E0%A4%AF%E0%A4%AF+%E0%A4%95%E0%A4%BE+%E0%A4%B0%E0%A4%BF%E0%A4%95%E0%A5%89%E0%A4%B0%E0%A5%8D%E0%A4%A1&amp;sca_esv=25abe1534656106c&amp;rlz=1C1CHBF_enIN961IN961&amp;ei=xX1GaaewHYfH4-EPtZyEoQk&amp;ved=2ahUKEwirgZ7v_cuRAxUxzzgGHSd1N5MQgK4QegQIAxAB&amp;oq=Govt+Accounting+of+state+in+hindi&amp;gs_lp=Egxnd3Mtd2l6LXNlcnAiIUdvdnQgQWNjb3VudGluZyBvZiBzdGF0ZSBpbiBoaW5kaTIFECEYoAEyBRAhGKABSIhOUPwFWMAhcAF4AZABAJgB2AGgAcgMqgEFMC42LjO4AQzIAQD4AQGYAgqgAqgNwgIKEAAYsAMY1gQYR8ICBRAhGJIDmAMAiAYBkAYIkgcFMS42LjOgB_QhsgcFMC42LjO4B58NwgcFMi04LjLIBzeACAA&amp;sclient=gws-wiz-serp&amp;mstk=AUtExfDQr4AixjgxTSWEU3i_J93pxvKsfHzRF5oj9Sw5PBTlcPyS1agr34pFanjr1E2-Z39bFIheyR_7L3bQ8qmWswjZYSwwgtQXBs-cN3S0_qB9lb8OTogwyHJFNOhw6Lr1Y0I&amp;csui=3" TargetMode="External"/><Relationship Id="rId1" Type="http://schemas.openxmlformats.org/officeDocument/2006/relationships/slideLayout" Target="../slideLayouts/slideLayout2.xml"/><Relationship Id="rId4" Type="http://schemas.openxmlformats.org/officeDocument/2006/relationships/hyperlink" Target="https://www.google.com/search?q=%E0%A4%AC%E0%A4%9C%E0%A4%9F+%E0%A4%95%E0%A5%87+%E0%A4%B8%E0%A4%BE%E0%A4%A5+%E0%A4%A4%E0%A5%81%E0%A4%B2%E0%A4%A8%E0%A4%BE&amp;sca_esv=25abe1534656106c&amp;rlz=1C1CHBF_enIN961IN961&amp;ei=xX1GaaewHYfH4-EPtZyEoQk&amp;ved=2ahUKEwirgZ7v_cuRAxUxzzgGHSd1N5MQgK4QegQIAxAF&amp;oq=Govt+Accounting+of+state+in+hindi&amp;gs_lp=Egxnd3Mtd2l6LXNlcnAiIUdvdnQgQWNjb3VudGluZyBvZiBzdGF0ZSBpbiBoaW5kaTIFECEYoAEyBRAhGKABSIhOUPwFWMAhcAF4AZABAJgB2AGgAcgMqgEFMC42LjO4AQzIAQD4AQGYAgqgAqgNwgIKEAAYsAMY1gQYR8ICBRAhGJIDmAMAiAYBkAYIkgcFMS42LjOgB_QhsgcFMC42LjO4B58NwgcFMi04LjLIBzeACAA&amp;sclient=gws-wiz-serp&amp;mstk=AUtExfDQr4AixjgxTSWEU3i_J93pxvKsfHzRF5oj9Sw5PBTlcPyS1agr34pFanjr1E2-Z39bFIheyR_7L3bQ8qmWswjZYSwwgtQXBs-cN3S0_qB9lb8OTogwyHJFNOhw6Lr1Y0I&amp;csui=3"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www.google.com/search?q=%E0%A4%B5%E0%A4%BF%E0%A4%A4%E0%A5%8D%E0%A4%A4%E0%A5%80%E0%A4%AF+%E0%A4%B0%E0%A4%BF%E0%A4%AA%E0%A5%8B%E0%A4%B0%E0%A5%8D%E0%A4%9F%E0%A4%BF%E0%A4%82%E0%A4%97&amp;sca_esv=25abe1534656106c&amp;rlz=1C1CHBF_enIN961IN961&amp;ei=xX1GaaewHYfH4-EPtZyEoQk&amp;ved=2ahUKEwirgZ7v_cuRAxUxzzgGHSd1N5MQgK4QegQIAxAJ&amp;oq=Govt+Accounting+of+state+in+hindi&amp;gs_lp=Egxnd3Mtd2l6LXNlcnAiIUdvdnQgQWNjb3VudGluZyBvZiBzdGF0ZSBpbiBoaW5kaTIFECEYoAEyBRAhGKABSIhOUPwFWMAhcAF4AZABAJgB2AGgAcgMqgEFMC42LjO4AQzIAQD4AQGYAgqgAqgNwgIKEAAYsAMY1gQYR8ICBRAhGJIDmAMAiAYBkAYIkgcFMS42LjOgB_QhsgcFMC42LjO4B58NwgcFMi04LjLIBzeACAA&amp;sclient=gws-wiz-serp&amp;mstk=AUtExfDQr4AixjgxTSWEU3i_J93pxvKsfHzRF5oj9Sw5PBTlcPyS1agr34pFanjr1E2-Z39bFIheyR_7L3bQ8qmWswjZYSwwgtQXBs-cN3S0_qB9lb8OTogwyHJFNOhw6Lr1Y0I&amp;csui=3" TargetMode="External"/><Relationship Id="rId2" Type="http://schemas.openxmlformats.org/officeDocument/2006/relationships/hyperlink" Target="https://www.google.com/search?q=%E0%A4%B8%E0%A4%BE%E0%A4%B0%E0%A5%8D%E0%A4%B5%E0%A4%9C%E0%A4%A8%E0%A4%BF%E0%A4%95+%E0%A4%A8%E0%A4%BF%E0%A4%A7%E0%A4%BF+%E0%A4%AA%E0%A5%8D%E0%A4%B0%E0%A4%AC%E0%A4%82%E0%A4%A7%E0%A4%A8&amp;sca_esv=25abe1534656106c&amp;rlz=1C1CHBF_enIN961IN961&amp;ei=xX1GaaewHYfH4-EPtZyEoQk&amp;ved=2ahUKEwirgZ7v_cuRAxUxzzgGHSd1N5MQgK4QegQIAxAH&amp;oq=Govt+Accounting+of+state+in+hindi&amp;gs_lp=Egxnd3Mtd2l6LXNlcnAiIUdvdnQgQWNjb3VudGluZyBvZiBzdGF0ZSBpbiBoaW5kaTIFECEYoAEyBRAhGKABSIhOUPwFWMAhcAF4AZABAJgB2AGgAcgMqgEFMC42LjO4AQzIAQD4AQGYAgqgAqgNwgIKEAAYsAMY1gQYR8ICBRAhGJIDmAMAiAYBkAYIkgcFMS42LjOgB_QhsgcFMC42LjO4B58NwgcFMi04LjLIBzeACAA&amp;sclient=gws-wiz-serp&amp;mstk=AUtExfDQr4AixjgxTSWEU3i_J93pxvKsfHzRF5oj9Sw5PBTlcPyS1agr34pFanjr1E2-Z39bFIheyR_7L3bQ8qmWswjZYSwwgtQXBs-cN3S0_qB9lb8OTogwyHJFNOhw6Lr1Y0I&amp;csui=3"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google.com/search?q=%E0%A4%A8%E0%A4%BF%E0%A4%AF%E0%A4%82%E0%A4%A4%E0%A5%8D%E0%A4%B0%E0%A4%95+%E0%A4%8F%E0%A4%B5%E0%A4%82+%E0%A4%AE%E0%A4%B9%E0%A4%BE%E0%A4%B2%E0%A5%87%E0%A4%96%E0%A4%BE+%E0%A4%AA%E0%A4%B0%E0%A5%80%E0%A4%95%E0%A5%8D%E0%A4%B7%E0%A4%95+(C&amp;AG)&amp;sca_esv=25abe1534656106c&amp;rlz=1C1CHBF_enIN961IN961&amp;ei=xX1GaaewHYfH4-EPtZyEoQk&amp;ved=2ahUKEwirgZ7v_cuRAxUxzzgGHSd1N5MQgK4QegQIBRAD&amp;oq=Govt+Accounting+of+state+in+hindi&amp;gs_lp=Egxnd3Mtd2l6LXNlcnAiIUdvdnQgQWNjb3VudGluZyBvZiBzdGF0ZSBpbiBoaW5kaTIFECEYoAEyBRAhGKABSIhOUPwFWMAhcAF4AZABAJgB2AGgAcgMqgEFMC42LjO4AQzIAQD4AQGYAgqgAqgNwgIKEAAYsAMY1gQYR8ICBRAhGJIDmAMAiAYBkAYIkgcFMS42LjOgB_QhsgcFMC42LjO4B58NwgcFMi04LjLIBzeACAA&amp;sclient=gws-wiz-serp&amp;mstk=AUtExfDQr4AixjgxTSWEU3i_J93pxvKsfHzRF5oj9Sw5PBTlcPyS1agr34pFanjr1E2-Z39bFIheyR_7L3bQ8qmWswjZYSwwgtQXBs-cN3S0_qB9lb8OTogwyHJFNOhw6Lr1Y0I&amp;csui=3" TargetMode="External"/><Relationship Id="rId2" Type="http://schemas.openxmlformats.org/officeDocument/2006/relationships/hyperlink" Target="https://www.google.com/search?q=%E0%A4%AE%E0%A4%B9%E0%A4%BE%E0%A4%B2%E0%A5%87%E0%A4%96%E0%A4%BE+%E0%A4%A8%E0%A4%BF%E0%A4%AF%E0%A4%82%E0%A4%A4%E0%A5%8D%E0%A4%B0%E0%A4%95+(CGA)&amp;sca_esv=25abe1534656106c&amp;rlz=1C1CHBF_enIN961IN961&amp;ei=xX1GaaewHYfH4-EPtZyEoQk&amp;ved=2ahUKEwirgZ7v_cuRAxUxzzgGHSd1N5MQgK4QegQIBRAB&amp;oq=Govt+Accounting+of+state+in+hindi&amp;gs_lp=Egxnd3Mtd2l6LXNlcnAiIUdvdnQgQWNjb3VudGluZyBvZiBzdGF0ZSBpbiBoaW5kaTIFECEYoAEyBRAhGKABSIhOUPwFWMAhcAF4AZABAJgB2AGgAcgMqgEFMC42LjO4AQzIAQD4AQGYAgqgAqgNwgIKEAAYsAMY1gQYR8ICBRAhGJIDmAMAiAYBkAYIkgcFMS42LjOgB_QhsgcFMC42LjO4B58NwgcFMi04LjLIBzeACAA&amp;sclient=gws-wiz-serp&amp;mstk=AUtExfDQr4AixjgxTSWEU3i_J93pxvKsfHzRF5oj9Sw5PBTlcPyS1agr34pFanjr1E2-Z39bFIheyR_7L3bQ8qmWswjZYSwwgtQXBs-cN3S0_qB9lb8OTogwyHJFNOhw6Lr1Y0I&amp;csui=3" TargetMode="External"/><Relationship Id="rId1" Type="http://schemas.openxmlformats.org/officeDocument/2006/relationships/slideLayout" Target="../slideLayouts/slideLayout2.xml"/><Relationship Id="rId4" Type="http://schemas.openxmlformats.org/officeDocument/2006/relationships/hyperlink" Target="https://www.google.com/search?q=IPSAS+(%E0%A4%85%E0%A4%82%E0%A4%A4%E0%A4%B0%E0%A5%8D%E0%A4%B0%E0%A4%BE%E0%A4%B7%E0%A5%8D%E0%A4%9F%E0%A5%8D%E0%A4%B0%E0%A5%80%E0%A4%AF+%E0%A4%B8%E0%A4%BE%E0%A4%B0%E0%A5%8D%E0%A4%B5%E0%A4%9C%E0%A4%A8%E0%A4%BF%E0%A4%95+%E0%A4%95%E0%A5%8D%E0%A4%B7%E0%A5%87%E0%A4%A4%E0%A5%8D%E0%A4%B0+%E0%A4%B2%E0%A5%87%E0%A4%96%E0%A4%BE+%E0%A4%AE%E0%A4%BE%E0%A4%A8%E0%A4%95)&amp;sca_esv=25abe1534656106c&amp;rlz=1C1CHBF_enIN961IN961&amp;ei=xX1GaaewHYfH4-EPtZyEoQk&amp;ved=2ahUKEwirgZ7v_cuRAxUxzzgGHSd1N5MQgK4QegQIBRAF&amp;oq=Govt+Accounting+of+state+in+hindi&amp;gs_lp=Egxnd3Mtd2l6LXNlcnAiIUdvdnQgQWNjb3VudGluZyBvZiBzdGF0ZSBpbiBoaW5kaTIFECEYoAEyBRAhGKABSIhOUPwFWMAhcAF4AZABAJgB2AGgAcgMqgEFMC42LjO4AQzIAQD4AQGYAgqgAqgNwgIKEAAYsAMY1gQYR8ICBRAhGJIDmAMAiAYBkAYIkgcFMS42LjOgB_QhsgcFMC42LjO4B58NwgcFMi04LjLIBzeACAA&amp;sclient=gws-wiz-serp&amp;mstk=AUtExfDQr4AixjgxTSWEU3i_J93pxvKsfHzRF5oj9Sw5PBTlcPyS1agr34pFanjr1E2-Z39bFIheyR_7L3bQ8qmWswjZYSwwgtQXBs-cN3S0_qB9lb8OTogwyHJFNOhw6Lr1Y0I&amp;csui=3"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www.google.com/search?q=Accrual+accounting&amp;oq=Accounting+system+of+state+Government&amp;gs_lcrp=EgZjaHJvbWUyBggAEEUYOTIHCAEQIRigAdIBCjQxMzk4ajBqMTWoAgiwAgHxBYSvQnkUyomK&amp;sourceid=chrome&amp;ie=UTF-8&amp;mstk=AUtExfAxBXcoDj4xm8FfKJRI7zKlF4rpiQIOYTkAhGj0B9SGIncKHjmymcANsvib0ItOme4YoEXBWBLXPqdwO-DuHcZsYBnHCg0YWkUthhnbOZQTQzcOjFxlFAwoq9mt643hf38ThEH9ajmhdRVhNYW7sl6gC-KGN7jJlsYJzpU1vRtHXYM&amp;csui=3&amp;ved=2ahUKEwidxdnxhYiRAxWGSmwGHb8kA5kQgK4QegQIBBAC"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s://www.google.com/search?q=General+Financial+Rules&amp;oq=Accounting+system+of+state+Government&amp;gs_lcrp=EgZjaHJvbWUyBggAEEUYOTIHCAEQIRigAdIBCjQxMzk4ajBqMTWoAgiwAgHxBYSvQnkUyomK&amp;sourceid=chrome&amp;ie=UTF-8&amp;mstk=AUtExfAxBXcoDj4xm8FfKJRI7zKlF4rpiQIOYTkAhGj0B9SGIncKHjmymcANsvib0ItOme4YoEXBWBLXPqdwO-DuHcZsYBnHCg0YWkUthhnbOZQTQzcOjFxlFAwoq9mt643hf38ThEH9ajmhdRVhNYW7sl6gC-KGN7jJlsYJzpU1vRtHXYM&amp;csui=3&amp;ved=2ahUKEwidxdnxhYiRAxWGSmwGHb8kA5kQgK4QegQIARAD"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google.com/search?q=National+Municipal+Accounts+Manual&amp;oq=Accounting+system+of+state+Government&amp;gs_lcrp=EgZjaHJvbWUyBggAEEUYOTIHCAEQIRigAdIBCjQxMzk4ajBqMTWoAgiwAgHxBYSvQnkUyomK&amp;sourceid=chrome&amp;ie=UTF-8&amp;mstk=AUtExfAxBXcoDj4xm8FfKJRI7zKlF4rpiQIOYTkAhGj0B9SGIncKHjmymcANsvib0ItOme4YoEXBWBLXPqdwO-DuHcZsYBnHCg0YWkUthhnbOZQTQzcOjFxlFAwoq9mt643hf38ThEH9ajmhdRVhNYW7sl6gC-KGN7jJlsYJzpU1vRtHXYM&amp;csui=3&amp;ved=2ahUKEwidxdnxhYiRAxWGSmwGHb8kA5kQgK4QegQIBBAD" TargetMode="External"/><Relationship Id="rId2" Type="http://schemas.openxmlformats.org/officeDocument/2006/relationships/hyperlink" Target="https://www.google.com/search?q=Accrual+accounting&amp;oq=Accounting+system+of+state+Government&amp;gs_lcrp=EgZjaHJvbWUyBggAEEUYOTIHCAEQIRigAdIBCjQxMzk4ajBqMTWoAgiwAgHxBYSvQnkUyomK&amp;sourceid=chrome&amp;ie=UTF-8&amp;mstk=AUtExfAxBXcoDj4xm8FfKJRI7zKlF4rpiQIOYTkAhGj0B9SGIncKHjmymcANsvib0ItOme4YoEXBWBLXPqdwO-DuHcZsYBnHCg0YWkUthhnbOZQTQzcOjFxlFAwoq9mt643hf38ThEH9ajmhdRVhNYW7sl6gC-KGN7jJlsYJzpU1vRtHXYM&amp;csui=3&amp;ved=2ahUKEwidxdnxhYiRAxWGSmwGHb8kA5kQgK4QegQIBBAC"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hyperlink" Target="https://www.google.com/search?q=Appropriation+Accounts&amp;oq=Accounting+system+of+state+Government&amp;gs_lcrp=EgZjaHJvbWUyBggAEEUYOTIHCAEQIRigAdIBCjQxMzk4ajBqMTWoAgiwAgHxBYSvQnkUyomK&amp;sourceid=chrome&amp;ie=UTF-8&amp;mstk=AUtExfAxBXcoDj4xm8FfKJRI7zKlF4rpiQIOYTkAhGj0B9SGIncKHjmymcANsvib0ItOme4YoEXBWBLXPqdwO-DuHcZsYBnHCg0YWkUthhnbOZQTQzcOjFxlFAwoq9mt643hf38ThEH9ajmhdRVhNYW7sl6gC-KGN7jJlsYJzpU1vRtHXYM&amp;csui=3&amp;ved=2ahUKEwidxdnxhYiRAxWGSmwGHb8kA5kQgK4QegQIBBAM"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47800" y="1295400"/>
            <a:ext cx="6400800" cy="4648200"/>
          </a:xfrm>
        </p:spPr>
        <p:txBody>
          <a:bodyPr>
            <a:normAutofit fontScale="70000" lnSpcReduction="20000"/>
          </a:bodyPr>
          <a:lstStyle/>
          <a:p>
            <a:pPr algn="ctr"/>
            <a:r>
              <a:rPr lang="en-US" sz="17500" dirty="0" smtClean="0">
                <a:solidFill>
                  <a:srgbClr val="FFC000"/>
                </a:solidFill>
              </a:rPr>
              <a:t>Welcome</a:t>
            </a:r>
            <a:r>
              <a:rPr lang="en-US" sz="17500" dirty="0" smtClean="0"/>
              <a:t> </a:t>
            </a:r>
            <a:endParaRPr lang="en-US" sz="8000" dirty="0" smtClean="0">
              <a:solidFill>
                <a:srgbClr val="FFFF00"/>
              </a:solidFill>
            </a:endParaRPr>
          </a:p>
          <a:p>
            <a:pPr algn="ctr"/>
            <a:r>
              <a:rPr lang="en-US" sz="8000" dirty="0" smtClean="0">
                <a:solidFill>
                  <a:srgbClr val="FFFF00"/>
                </a:solidFill>
              </a:rPr>
              <a:t>at </a:t>
            </a:r>
          </a:p>
          <a:p>
            <a:pPr algn="ctr"/>
            <a:r>
              <a:rPr lang="en-US" sz="12400" dirty="0" smtClean="0">
                <a:solidFill>
                  <a:srgbClr val="C00000"/>
                </a:solidFill>
              </a:rPr>
              <a:t>BIPARD</a:t>
            </a:r>
          </a:p>
          <a:p>
            <a:pPr algn="ctr"/>
            <a:endParaRPr lang="en-IN" sz="8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sz="6600" dirty="0" smtClean="0"/>
              <a:t>Topic</a:t>
            </a:r>
            <a:endParaRPr lang="en-US" sz="6600" dirty="0"/>
          </a:p>
        </p:txBody>
      </p:sp>
      <p:sp>
        <p:nvSpPr>
          <p:cNvPr id="3" name="Content Placeholder 2"/>
          <p:cNvSpPr>
            <a:spLocks noGrp="1"/>
          </p:cNvSpPr>
          <p:nvPr>
            <p:ph idx="1"/>
          </p:nvPr>
        </p:nvSpPr>
        <p:spPr/>
        <p:txBody>
          <a:bodyPr>
            <a:normAutofit fontScale="25000" lnSpcReduction="20000"/>
          </a:bodyPr>
          <a:lstStyle/>
          <a:p>
            <a:pPr>
              <a:buNone/>
            </a:pPr>
            <a:r>
              <a:rPr lang="en-US" sz="12800" b="1" dirty="0" smtClean="0"/>
              <a:t>               </a:t>
            </a:r>
            <a:endParaRPr lang="en-US" sz="12800" b="1" dirty="0" smtClean="0">
              <a:solidFill>
                <a:srgbClr val="C00000"/>
              </a:solidFill>
            </a:endParaRPr>
          </a:p>
          <a:p>
            <a:pPr>
              <a:buNone/>
            </a:pPr>
            <a:r>
              <a:rPr lang="en-US" sz="12800" b="1" dirty="0" smtClean="0">
                <a:solidFill>
                  <a:schemeClr val="tx2"/>
                </a:solidFill>
              </a:rPr>
              <a:t>                 </a:t>
            </a:r>
          </a:p>
          <a:p>
            <a:pPr>
              <a:buNone/>
            </a:pPr>
            <a:endParaRPr lang="en-US" sz="12800" b="1" dirty="0" smtClean="0">
              <a:solidFill>
                <a:schemeClr val="tx2"/>
              </a:solidFill>
            </a:endParaRPr>
          </a:p>
          <a:p>
            <a:pPr>
              <a:buNone/>
            </a:pPr>
            <a:r>
              <a:rPr lang="en-US" sz="12800" b="1" dirty="0" smtClean="0">
                <a:solidFill>
                  <a:schemeClr val="tx2"/>
                </a:solidFill>
              </a:rPr>
              <a:t>             </a:t>
            </a:r>
            <a:r>
              <a:rPr lang="en-US" sz="29500" b="1" dirty="0" smtClean="0">
                <a:solidFill>
                  <a:srgbClr val="C00000"/>
                </a:solidFill>
              </a:rPr>
              <a:t>Accounting an overview</a:t>
            </a:r>
          </a:p>
          <a:p>
            <a:pPr>
              <a:buNone/>
            </a:pPr>
            <a:endParaRPr lang="en-US" sz="29500" b="1" dirty="0" smtClean="0">
              <a:solidFill>
                <a:srgbClr val="00B0F0"/>
              </a:solidFill>
            </a:endParaRPr>
          </a:p>
          <a:p>
            <a:endParaRPr lang="en-US" sz="29500" b="1" dirty="0" smtClean="0">
              <a:solidFill>
                <a:srgbClr val="FFC000"/>
              </a:solidFill>
            </a:endParaRPr>
          </a:p>
          <a:p>
            <a:pPr>
              <a:buNone/>
            </a:pPr>
            <a:r>
              <a:rPr lang="en-US" sz="29500" b="1" dirty="0" smtClean="0">
                <a:solidFill>
                  <a:schemeClr val="tx2"/>
                </a:solidFill>
              </a:rPr>
              <a:t>                      </a:t>
            </a:r>
            <a:endParaRPr lang="en-US" sz="29500" b="1" dirty="0" smtClean="0">
              <a:solidFill>
                <a:srgbClr val="FF0000"/>
              </a:solidFill>
            </a:endParaRPr>
          </a:p>
          <a:p>
            <a:endParaRPr lang="en-US" sz="12800" b="1" dirty="0" smtClean="0">
              <a:solidFill>
                <a:srgbClr val="FFC000"/>
              </a:solidFill>
            </a:endParaRPr>
          </a:p>
          <a:p>
            <a:endParaRPr lang="en-US" sz="5100" dirty="0" smtClean="0"/>
          </a:p>
          <a:p>
            <a:endParaRPr lang="en-US" sz="2800" dirty="0" smtClean="0"/>
          </a:p>
          <a:p>
            <a:endParaRPr lang="en-US" sz="2800" dirty="0" smtClean="0"/>
          </a:p>
          <a:p>
            <a:endParaRPr lang="en-US" sz="2800" dirty="0" smtClean="0"/>
          </a:p>
          <a:p>
            <a:pPr>
              <a:buNone/>
            </a:pPr>
            <a:r>
              <a:rPr lang="hi-IN" dirty="0" smtClean="0"/>
              <a:t> </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3624266"/>
          </a:xfrm>
        </p:spPr>
        <p:txBody>
          <a:bodyPr>
            <a:normAutofit fontScale="90000"/>
          </a:bodyPr>
          <a:lstStyle/>
          <a:p>
            <a:pPr lvl="0" algn="ctr"/>
            <a:r>
              <a:rPr lang="en-IN" dirty="0" smtClean="0"/>
              <a:t/>
            </a:r>
            <a:br>
              <a:rPr lang="en-IN" dirty="0" smtClean="0"/>
            </a:br>
            <a:r>
              <a:rPr lang="en-IN" dirty="0" smtClean="0">
                <a:latin typeface="Times New Roman" pitchFamily="18" charset="0"/>
                <a:cs typeface="Times New Roman" pitchFamily="18" charset="0"/>
              </a:rPr>
              <a:t>By</a:t>
            </a:r>
            <a:br>
              <a:rPr lang="en-IN" dirty="0" smtClean="0">
                <a:latin typeface="Times New Roman" pitchFamily="18" charset="0"/>
                <a:cs typeface="Times New Roman" pitchFamily="18" charset="0"/>
              </a:rPr>
            </a:b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Binod</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kumar</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sinha</a:t>
            </a:r>
            <a:r>
              <a:rPr lang="en-IN" dirty="0" smtClean="0">
                <a:latin typeface="Times New Roman" pitchFamily="18" charset="0"/>
                <a:cs typeface="Times New Roman" pitchFamily="18" charset="0"/>
              </a:rPr>
              <a:t/>
            </a:r>
            <a:br>
              <a:rPr lang="en-IN" dirty="0" smtClean="0">
                <a:latin typeface="Times New Roman" pitchFamily="18" charset="0"/>
                <a:cs typeface="Times New Roman" pitchFamily="18" charset="0"/>
              </a:rPr>
            </a:br>
            <a:r>
              <a:rPr lang="en-IN" dirty="0" smtClean="0">
                <a:latin typeface="Times New Roman" pitchFamily="18" charset="0"/>
                <a:cs typeface="Times New Roman" pitchFamily="18" charset="0"/>
              </a:rPr>
              <a:t>Sr. Audit officer (</a:t>
            </a:r>
            <a:r>
              <a:rPr lang="en-IN" dirty="0" err="1" smtClean="0">
                <a:latin typeface="Times New Roman" pitchFamily="18" charset="0"/>
                <a:cs typeface="Times New Roman" pitchFamily="18" charset="0"/>
              </a:rPr>
              <a:t>Rtd</a:t>
            </a:r>
            <a:r>
              <a:rPr lang="en-IN" dirty="0" smtClean="0">
                <a:latin typeface="Times New Roman" pitchFamily="18" charset="0"/>
                <a:cs typeface="Times New Roman" pitchFamily="18" charset="0"/>
              </a:rPr>
              <a:t>.)</a:t>
            </a:r>
            <a:br>
              <a:rPr lang="en-IN" dirty="0" smtClean="0">
                <a:latin typeface="Times New Roman" pitchFamily="18" charset="0"/>
                <a:cs typeface="Times New Roman" pitchFamily="18" charset="0"/>
              </a:rPr>
            </a:br>
            <a:r>
              <a:rPr lang="en-IN" dirty="0" smtClean="0">
                <a:latin typeface="Times New Roman" pitchFamily="18" charset="0"/>
                <a:cs typeface="Times New Roman" pitchFamily="18" charset="0"/>
              </a:rPr>
              <a:t>O/o PAG (Audit) Bihar ,Patna</a:t>
            </a:r>
            <a:br>
              <a:rPr lang="en-IN" dirty="0" smtClean="0">
                <a:latin typeface="Times New Roman" pitchFamily="18" charset="0"/>
                <a:cs typeface="Times New Roman" pitchFamily="18" charset="0"/>
              </a:rPr>
            </a:br>
            <a:r>
              <a:rPr lang="en-IN" dirty="0" smtClean="0">
                <a:latin typeface="Times New Roman" pitchFamily="18" charset="0"/>
                <a:cs typeface="Times New Roman" pitchFamily="18" charset="0"/>
              </a:rPr>
              <a:t>Member IPAI Bihar chapter</a:t>
            </a:r>
            <a:endParaRPr lang="en-IN"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Accounting </a:t>
            </a:r>
            <a:endParaRPr lang="en-US" dirty="0"/>
          </a:p>
        </p:txBody>
      </p:sp>
      <p:sp>
        <p:nvSpPr>
          <p:cNvPr id="3" name="Content Placeholder 2"/>
          <p:cNvSpPr>
            <a:spLocks noGrp="1"/>
          </p:cNvSpPr>
          <p:nvPr>
            <p:ph idx="1"/>
          </p:nvPr>
        </p:nvSpPr>
        <p:spPr/>
        <p:txBody>
          <a:bodyPr>
            <a:normAutofit/>
          </a:bodyPr>
          <a:lstStyle/>
          <a:p>
            <a:r>
              <a:rPr lang="hi-IN" dirty="0" smtClean="0">
                <a:solidFill>
                  <a:srgbClr val="C00000"/>
                </a:solidFill>
              </a:rPr>
              <a:t>राज्य सरकार का लेखांकन</a:t>
            </a:r>
            <a:r>
              <a:rPr lang="hi-IN" dirty="0" smtClean="0"/>
              <a:t> (</a:t>
            </a:r>
            <a:r>
              <a:rPr lang="en-US" dirty="0" err="1" smtClean="0"/>
              <a:t>Govt</a:t>
            </a:r>
            <a:r>
              <a:rPr lang="en-US" dirty="0" smtClean="0"/>
              <a:t> Accounting of state )</a:t>
            </a:r>
          </a:p>
          <a:p>
            <a:pPr>
              <a:buNone/>
            </a:pPr>
            <a:r>
              <a:rPr lang="en-US" dirty="0" smtClean="0"/>
              <a:t>                          </a:t>
            </a:r>
            <a:r>
              <a:rPr lang="hi-IN" dirty="0" smtClean="0">
                <a:solidFill>
                  <a:srgbClr val="00B050"/>
                </a:solidFill>
              </a:rPr>
              <a:t>सरकारी वित्तीय लेन-देन,</a:t>
            </a:r>
            <a:endParaRPr lang="en-US" dirty="0" smtClean="0">
              <a:solidFill>
                <a:srgbClr val="00B050"/>
              </a:solidFill>
            </a:endParaRPr>
          </a:p>
          <a:p>
            <a:endParaRPr lang="en-US" dirty="0" smtClean="0"/>
          </a:p>
          <a:p>
            <a:r>
              <a:rPr lang="hi-IN" dirty="0" smtClean="0"/>
              <a:t> </a:t>
            </a:r>
            <a:r>
              <a:rPr lang="hi-IN" dirty="0" smtClean="0">
                <a:solidFill>
                  <a:srgbClr val="7030A0"/>
                </a:solidFill>
              </a:rPr>
              <a:t>राजस्व और व्यय को दर्ज करने,</a:t>
            </a:r>
            <a:endParaRPr lang="en-US" dirty="0" smtClean="0">
              <a:solidFill>
                <a:srgbClr val="7030A0"/>
              </a:solidFill>
            </a:endParaRPr>
          </a:p>
          <a:p>
            <a:endParaRPr lang="en-US" dirty="0" smtClean="0"/>
          </a:p>
          <a:p>
            <a:r>
              <a:rPr lang="hi-IN" dirty="0" smtClean="0"/>
              <a:t> </a:t>
            </a:r>
            <a:r>
              <a:rPr lang="hi-IN" dirty="0" smtClean="0">
                <a:solidFill>
                  <a:srgbClr val="00B0F0"/>
                </a:solidFill>
              </a:rPr>
              <a:t>प्रबंधित करने और रिपोर्ट करने की प्रक्रिया है</a:t>
            </a:r>
            <a:endParaRPr lang="en-US" dirty="0">
              <a:solidFill>
                <a:srgbClr val="00B0F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hi-IN" b="1" dirty="0" smtClean="0">
                <a:hlinkClick r:id="rId2"/>
              </a:rPr>
              <a:t>राजस्व और व्यय का रिकॉर्ड</a:t>
            </a:r>
            <a:r>
              <a:rPr lang="hi-IN" b="1" dirty="0" smtClean="0"/>
              <a:t> (</a:t>
            </a:r>
            <a:r>
              <a:rPr lang="en-US" b="1" dirty="0" smtClean="0"/>
              <a:t>Revenue &amp; Expenditure Recording):</a:t>
            </a:r>
            <a:r>
              <a:rPr lang="en-US" dirty="0" smtClean="0"/>
              <a:t> </a:t>
            </a:r>
            <a:r>
              <a:rPr lang="hi-IN" dirty="0" smtClean="0"/>
              <a:t>इसमें सरकार की आय (कर, शुल्क) और विभिन्न योजनाओं, विभागों (शिक्षा, स्वास्थ्य, कानून-व्यवस्था) पर होने वाले खर्चों का विस्तृत लेखा-जोखा रखा जाता है.</a:t>
            </a:r>
          </a:p>
          <a:p>
            <a:r>
              <a:rPr lang="hi-IN" b="1" dirty="0" smtClean="0">
                <a:hlinkClick r:id="rId3"/>
              </a:rPr>
              <a:t>जवाबदेही और पारदर्शिता</a:t>
            </a:r>
            <a:r>
              <a:rPr lang="hi-IN" b="1" dirty="0" smtClean="0"/>
              <a:t> (</a:t>
            </a:r>
            <a:r>
              <a:rPr lang="en-US" b="1" dirty="0" smtClean="0"/>
              <a:t>Accountability &amp; Transparency):</a:t>
            </a:r>
            <a:r>
              <a:rPr lang="en-US" dirty="0" smtClean="0"/>
              <a:t> </a:t>
            </a:r>
            <a:r>
              <a:rPr lang="hi-IN" dirty="0" smtClean="0"/>
              <a:t>यह सुनिश्चित करना कि करदाताओं के पैसे का सही और वैध तरीके से उपयोग हो रहा है, और वित्तीय जानकारी आम जनता के लिए सुलभ हो.</a:t>
            </a:r>
          </a:p>
          <a:p>
            <a:r>
              <a:rPr lang="hi-IN" b="1" dirty="0" smtClean="0">
                <a:hlinkClick r:id="rId4"/>
              </a:rPr>
              <a:t>बजट के साथ तुलना</a:t>
            </a:r>
            <a:r>
              <a:rPr lang="hi-IN" b="1" dirty="0" smtClean="0"/>
              <a:t> (</a:t>
            </a:r>
            <a:r>
              <a:rPr lang="en-US" b="1" dirty="0" smtClean="0"/>
              <a:t>Budgetary Control):</a:t>
            </a:r>
            <a:r>
              <a:rPr lang="en-US" dirty="0" smtClean="0"/>
              <a:t> </a:t>
            </a:r>
            <a:r>
              <a:rPr lang="hi-IN" dirty="0" smtClean="0"/>
              <a:t>यह देखना कि वास्तविक खर्च अनुमोदित बजट के भीतर हैं या नहीं, और विचलन के कारणों का पता लगाना.</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b="1" dirty="0" smtClean="0">
                <a:hlinkClick r:id="rId2"/>
              </a:rPr>
              <a:t>सार्वजनिक निधि प्रबंधन</a:t>
            </a:r>
            <a:r>
              <a:rPr lang="hi-IN" b="1" dirty="0" smtClean="0"/>
              <a:t> (</a:t>
            </a:r>
            <a:r>
              <a:rPr lang="en-US" b="1" dirty="0" smtClean="0"/>
              <a:t>Public Fund Management):</a:t>
            </a:r>
            <a:r>
              <a:rPr lang="en-US" dirty="0" smtClean="0"/>
              <a:t> </a:t>
            </a:r>
            <a:r>
              <a:rPr lang="hi-IN" dirty="0" smtClean="0"/>
              <a:t>सरकारी संपत्तियों, नकदी और भंडारित वस्तुओं का व्यवस्थित रिकॉर्ड रखना और उनके दुरुपयोग को रोकना.</a:t>
            </a:r>
          </a:p>
          <a:p>
            <a:r>
              <a:rPr lang="hi-IN" b="1" dirty="0" smtClean="0">
                <a:hlinkClick r:id="rId3"/>
              </a:rPr>
              <a:t>वित्तीय रिपोर्टिंग</a:t>
            </a:r>
            <a:r>
              <a:rPr lang="hi-IN" b="1" dirty="0" smtClean="0"/>
              <a:t> (</a:t>
            </a:r>
            <a:r>
              <a:rPr lang="en-US" b="1" dirty="0" smtClean="0"/>
              <a:t>Financial Reporting):</a:t>
            </a:r>
            <a:r>
              <a:rPr lang="en-US" dirty="0" smtClean="0"/>
              <a:t> </a:t>
            </a:r>
            <a:r>
              <a:rPr lang="hi-IN" dirty="0" smtClean="0"/>
              <a:t>मासिक और वार्षिक वित्तीय विवरण तैयार करना और उन्हें विधानमंडल (विधानसभा) और जनता के सामने प्रस्तुत करना, जिसकी निगरानी </a:t>
            </a:r>
            <a:r>
              <a:rPr lang="en-US" dirty="0" smtClean="0"/>
              <a:t>C&amp;AG (</a:t>
            </a:r>
            <a:r>
              <a:rPr lang="hi-IN" dirty="0" smtClean="0"/>
              <a:t>महालेखा परीक्षक) करता है. </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2910" y="-214338"/>
            <a:ext cx="8229600" cy="1143000"/>
          </a:xfrm>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hi-IN" b="1" dirty="0" smtClean="0"/>
              <a:t>प्रमुख संस्थाएँ और दिशानिर्देश:</a:t>
            </a:r>
            <a:endParaRPr lang="hi-IN" dirty="0" smtClean="0"/>
          </a:p>
          <a:p>
            <a:r>
              <a:rPr lang="hi-IN" b="1" dirty="0" smtClean="0">
                <a:solidFill>
                  <a:srgbClr val="FF0000"/>
                </a:solidFill>
                <a:hlinkClick r:id="rId2"/>
              </a:rPr>
              <a:t>महालेखा नियंत्रक (</a:t>
            </a:r>
            <a:r>
              <a:rPr lang="en-US" b="1" dirty="0" smtClean="0">
                <a:solidFill>
                  <a:srgbClr val="FF0000"/>
                </a:solidFill>
                <a:hlinkClick r:id="rId2"/>
              </a:rPr>
              <a:t>CGA</a:t>
            </a:r>
            <a:r>
              <a:rPr lang="en-US" b="1" dirty="0" smtClean="0">
                <a:hlinkClick r:id="rId2"/>
              </a:rPr>
              <a:t>)</a:t>
            </a:r>
            <a:r>
              <a:rPr lang="en-US" b="1" dirty="0" smtClean="0"/>
              <a:t> (Controller General of Accounts):</a:t>
            </a:r>
            <a:r>
              <a:rPr lang="en-US" dirty="0" smtClean="0"/>
              <a:t> </a:t>
            </a:r>
            <a:r>
              <a:rPr lang="hi-IN" dirty="0" smtClean="0">
                <a:solidFill>
                  <a:srgbClr val="00B050"/>
                </a:solidFill>
              </a:rPr>
              <a:t>केंद्र सरकार के साथ-साथ राज्यों के लिए भी वित्तीय प्रबंधन और रिपोर्टिंग में समन्वय और सहायता करता है</a:t>
            </a:r>
            <a:r>
              <a:rPr lang="hi-IN" dirty="0" smtClean="0">
                <a:solidFill>
                  <a:srgbClr val="00B050"/>
                </a:solidFill>
              </a:rPr>
              <a:t>.</a:t>
            </a:r>
            <a:endParaRPr lang="en-US" dirty="0" smtClean="0">
              <a:solidFill>
                <a:srgbClr val="00B050"/>
              </a:solidFill>
            </a:endParaRPr>
          </a:p>
          <a:p>
            <a:endParaRPr lang="hi-IN" dirty="0" smtClean="0">
              <a:solidFill>
                <a:srgbClr val="00B050"/>
              </a:solidFill>
            </a:endParaRPr>
          </a:p>
          <a:p>
            <a:r>
              <a:rPr lang="hi-IN" b="1" dirty="0" smtClean="0">
                <a:hlinkClick r:id="rId3"/>
              </a:rPr>
              <a:t>नियंत्रक एवं महालेखा परीक्षक (</a:t>
            </a:r>
            <a:r>
              <a:rPr lang="en-US" b="1" dirty="0" smtClean="0">
                <a:hlinkClick r:id="rId3"/>
              </a:rPr>
              <a:t>C&amp;AG)</a:t>
            </a:r>
            <a:r>
              <a:rPr lang="en-US" b="1" dirty="0" smtClean="0"/>
              <a:t>:</a:t>
            </a:r>
            <a:r>
              <a:rPr lang="en-US" dirty="0" smtClean="0"/>
              <a:t> </a:t>
            </a:r>
            <a:r>
              <a:rPr lang="hi-IN" dirty="0" smtClean="0">
                <a:solidFill>
                  <a:srgbClr val="C00000"/>
                </a:solidFill>
              </a:rPr>
              <a:t>यह भारत के संविधान के तहत एक स्वतंत्र निकाय है जो सरकारी खर्चों और वित्तीय रिपोर्टों की ऑडिटिंग करता है और संसद/विधानमंडल को रिपोर्ट सौंपता है</a:t>
            </a:r>
            <a:r>
              <a:rPr lang="hi-IN" dirty="0" smtClean="0">
                <a:solidFill>
                  <a:srgbClr val="C00000"/>
                </a:solidFill>
              </a:rPr>
              <a:t>.</a:t>
            </a:r>
            <a:endParaRPr lang="en-US" dirty="0" smtClean="0">
              <a:solidFill>
                <a:srgbClr val="C00000"/>
              </a:solidFill>
            </a:endParaRPr>
          </a:p>
          <a:p>
            <a:endParaRPr lang="hi-IN" dirty="0" smtClean="0">
              <a:solidFill>
                <a:srgbClr val="C00000"/>
              </a:solidFill>
            </a:endParaRPr>
          </a:p>
          <a:p>
            <a:r>
              <a:rPr lang="en-US" b="1" dirty="0" smtClean="0">
                <a:hlinkClick r:id="rId4"/>
              </a:rPr>
              <a:t>IPSAS (</a:t>
            </a:r>
            <a:r>
              <a:rPr lang="hi-IN" b="1" dirty="0" smtClean="0">
                <a:hlinkClick r:id="rId4"/>
              </a:rPr>
              <a:t>अंतर्राष्ट्रीय सार्वजनिक क्षेत्र लेखा मानक)</a:t>
            </a:r>
            <a:r>
              <a:rPr lang="hi-IN" b="1" dirty="0" smtClean="0"/>
              <a:t>:</a:t>
            </a:r>
            <a:r>
              <a:rPr lang="hi-IN" dirty="0" smtClean="0"/>
              <a:t> </a:t>
            </a:r>
            <a:r>
              <a:rPr lang="en-US" dirty="0" smtClean="0"/>
              <a:t> (International Public sector  Accounting Standard )</a:t>
            </a:r>
          </a:p>
          <a:p>
            <a:pPr>
              <a:buNone/>
            </a:pPr>
            <a:r>
              <a:rPr lang="en-US" dirty="0" smtClean="0">
                <a:solidFill>
                  <a:srgbClr val="7030A0"/>
                </a:solidFill>
              </a:rPr>
              <a:t>    </a:t>
            </a:r>
            <a:r>
              <a:rPr lang="hi-IN" dirty="0" smtClean="0">
                <a:solidFill>
                  <a:srgbClr val="7030A0"/>
                </a:solidFill>
              </a:rPr>
              <a:t>वैश्विक स्तर पर सरकारी वित्तीय रिपोर्टिंग में एकरूपता लाने के लिए एक ढाँचा प्रदान करता है. </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solidFill>
                  <a:srgbClr val="0070C0"/>
                </a:solidFill>
              </a:rPr>
              <a:t>जिसका मुख्य उद्देश्य सार्वजनिक धन के उपयोग में पारदर्शिता, जवाबदेही और कुशलता सुनिश्चित करना है, जिसके लिए केंद्र सरकार के दिशानिर्देशों (जैसे </a:t>
            </a:r>
            <a:r>
              <a:rPr lang="en-US" dirty="0" smtClean="0">
                <a:solidFill>
                  <a:srgbClr val="0070C0"/>
                </a:solidFill>
              </a:rPr>
              <a:t>CGA </a:t>
            </a:r>
            <a:r>
              <a:rPr lang="hi-IN" dirty="0" smtClean="0">
                <a:solidFill>
                  <a:srgbClr val="0070C0"/>
                </a:solidFill>
              </a:rPr>
              <a:t>और </a:t>
            </a:r>
            <a:r>
              <a:rPr lang="en-US" dirty="0" smtClean="0">
                <a:solidFill>
                  <a:srgbClr val="0070C0"/>
                </a:solidFill>
              </a:rPr>
              <a:t>C&amp;AG) </a:t>
            </a:r>
            <a:endParaRPr lang="en-US" dirty="0" smtClean="0">
              <a:solidFill>
                <a:srgbClr val="0070C0"/>
              </a:solidFill>
            </a:endParaRPr>
          </a:p>
          <a:p>
            <a:r>
              <a:rPr lang="hi-IN" dirty="0" smtClean="0">
                <a:solidFill>
                  <a:srgbClr val="C00000"/>
                </a:solidFill>
              </a:rPr>
              <a:t>और </a:t>
            </a:r>
            <a:r>
              <a:rPr lang="hi-IN" dirty="0" smtClean="0">
                <a:solidFill>
                  <a:srgbClr val="C00000"/>
                </a:solidFill>
              </a:rPr>
              <a:t>राज्य के अपने नियमों का पालन किया जाता है, जिसमें बजट से तुलना, सार्वजनिक निधि का प्रबंधन और वित्तीय प्रदर्शन की निगरानी शामिल है, ताकि नागरिकों के प्रति जवाबदेह रहा जा सके</a:t>
            </a:r>
            <a:endParaRPr lang="en-US" dirty="0">
              <a:solidFill>
                <a:srgbClr val="C0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Accounting Heads </a:t>
            </a:r>
            <a:r>
              <a:rPr lang="hi-IN" b="1" dirty="0" smtClean="0"/>
              <a:t>लेखा शीर्षों </a:t>
            </a:r>
            <a:endParaRPr lang="en-US" dirty="0"/>
          </a:p>
        </p:txBody>
      </p:sp>
      <p:sp>
        <p:nvSpPr>
          <p:cNvPr id="3" name="Content Placeholder 2"/>
          <p:cNvSpPr>
            <a:spLocks noGrp="1"/>
          </p:cNvSpPr>
          <p:nvPr>
            <p:ph idx="1"/>
          </p:nvPr>
        </p:nvSpPr>
        <p:spPr/>
        <p:txBody>
          <a:bodyPr/>
          <a:lstStyle/>
          <a:p>
            <a:r>
              <a:rPr lang="hi-IN" b="1" dirty="0" smtClean="0"/>
              <a:t>लेखा शीर्षों (</a:t>
            </a:r>
            <a:r>
              <a:rPr lang="en-US" b="1" dirty="0" smtClean="0">
                <a:solidFill>
                  <a:srgbClr val="FF0000"/>
                </a:solidFill>
              </a:rPr>
              <a:t>Accounting Heads</a:t>
            </a:r>
            <a:r>
              <a:rPr lang="en-US" b="1" dirty="0" smtClean="0"/>
              <a:t>) </a:t>
            </a:r>
            <a:r>
              <a:rPr lang="hi-IN" b="1" dirty="0" smtClean="0"/>
              <a:t>की प्रणाली:</a:t>
            </a:r>
            <a:r>
              <a:rPr lang="en-US" b="1" dirty="0" smtClean="0"/>
              <a:t> </a:t>
            </a:r>
          </a:p>
          <a:p>
            <a:r>
              <a:rPr lang="en-US" b="1" dirty="0" smtClean="0">
                <a:solidFill>
                  <a:srgbClr val="C00000"/>
                </a:solidFill>
              </a:rPr>
              <a:t>Revenue  Receipt</a:t>
            </a:r>
            <a:endParaRPr lang="hi-IN" dirty="0" smtClean="0">
              <a:solidFill>
                <a:srgbClr val="C00000"/>
              </a:solidFill>
            </a:endParaRPr>
          </a:p>
          <a:p>
            <a:r>
              <a:rPr lang="hi-IN" dirty="0" smtClean="0">
                <a:solidFill>
                  <a:srgbClr val="7030A0"/>
                </a:solidFill>
              </a:rPr>
              <a:t>राज्यों में एक कोडिंग प्रणाली का उपयोग किया जाता है (जैसे 0 या 1 से शुरू होने वाले कोड राजस्व से संबंधित</a:t>
            </a:r>
            <a:r>
              <a:rPr lang="hi-IN" dirty="0" smtClean="0"/>
              <a:t>,</a:t>
            </a:r>
            <a:endParaRPr lang="en-US" dirty="0" smtClean="0"/>
          </a:p>
          <a:p>
            <a:pPr>
              <a:buNone/>
            </a:pPr>
            <a:r>
              <a:rPr lang="hi-IN" dirty="0" smtClean="0"/>
              <a:t> </a:t>
            </a:r>
            <a:r>
              <a:rPr lang="en-US" b="1" dirty="0" smtClean="0">
                <a:solidFill>
                  <a:srgbClr val="C00000"/>
                </a:solidFill>
              </a:rPr>
              <a:t>Revenue </a:t>
            </a:r>
            <a:r>
              <a:rPr lang="en-US" b="1" dirty="0" err="1" smtClean="0">
                <a:solidFill>
                  <a:srgbClr val="C00000"/>
                </a:solidFill>
              </a:rPr>
              <a:t>Expenditur</a:t>
            </a:r>
            <a:endParaRPr lang="en-US" dirty="0" smtClean="0">
              <a:solidFill>
                <a:srgbClr val="C00000"/>
              </a:solidFill>
            </a:endParaRPr>
          </a:p>
          <a:p>
            <a:r>
              <a:rPr lang="hi-IN" dirty="0" smtClean="0">
                <a:solidFill>
                  <a:srgbClr val="00B050"/>
                </a:solidFill>
              </a:rPr>
              <a:t>2 या 3 से शुरू होने वाले राजस्व व्यय से</a:t>
            </a:r>
            <a:r>
              <a:rPr lang="hi-IN" dirty="0" smtClean="0"/>
              <a:t>,</a:t>
            </a:r>
            <a:endParaRPr lang="en-US" dirty="0" smtClean="0"/>
          </a:p>
          <a:p>
            <a:pPr>
              <a:buNone/>
            </a:pPr>
            <a:r>
              <a:rPr lang="en-US" dirty="0" smtClean="0"/>
              <a:t> </a:t>
            </a:r>
            <a:r>
              <a:rPr lang="en-US" dirty="0" smtClean="0">
                <a:solidFill>
                  <a:srgbClr val="C00000"/>
                </a:solidFill>
              </a:rPr>
              <a:t>Capital Expenditure</a:t>
            </a:r>
          </a:p>
          <a:p>
            <a:r>
              <a:rPr lang="hi-IN" dirty="0" smtClean="0"/>
              <a:t> </a:t>
            </a:r>
            <a:r>
              <a:rPr lang="hi-IN" dirty="0" smtClean="0">
                <a:solidFill>
                  <a:srgbClr val="0070C0"/>
                </a:solidFill>
              </a:rPr>
              <a:t>4 या 5 से शुरू होने वाले पूंजीगत व्यय से) ताकि वित्तीय लेन-देन को सही ढंग से वर्गीकृत किया जा सके. </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Head wise CODE </a:t>
            </a:r>
            <a:endParaRPr lang="en-US" dirty="0"/>
          </a:p>
        </p:txBody>
      </p:sp>
      <p:sp>
        <p:nvSpPr>
          <p:cNvPr id="3" name="Content Placeholder 2"/>
          <p:cNvSpPr>
            <a:spLocks noGrp="1"/>
          </p:cNvSpPr>
          <p:nvPr>
            <p:ph idx="1"/>
          </p:nvPr>
        </p:nvSpPr>
        <p:spPr/>
        <p:txBody>
          <a:bodyPr/>
          <a:lstStyle/>
          <a:p>
            <a:r>
              <a:rPr lang="en-US" dirty="0" smtClean="0">
                <a:solidFill>
                  <a:srgbClr val="C00000"/>
                </a:solidFill>
              </a:rPr>
              <a:t>42-</a:t>
            </a:r>
            <a:r>
              <a:rPr lang="en-US" dirty="0" smtClean="0">
                <a:solidFill>
                  <a:srgbClr val="0070C0"/>
                </a:solidFill>
              </a:rPr>
              <a:t>2515</a:t>
            </a:r>
            <a:r>
              <a:rPr lang="en-US" dirty="0" smtClean="0">
                <a:solidFill>
                  <a:srgbClr val="C00000"/>
                </a:solidFill>
              </a:rPr>
              <a:t>- </a:t>
            </a:r>
            <a:r>
              <a:rPr lang="en-US" dirty="0" smtClean="0">
                <a:solidFill>
                  <a:srgbClr val="00B050"/>
                </a:solidFill>
              </a:rPr>
              <a:t>00</a:t>
            </a:r>
            <a:r>
              <a:rPr lang="en-US" dirty="0" smtClean="0">
                <a:solidFill>
                  <a:srgbClr val="C00000"/>
                </a:solidFill>
              </a:rPr>
              <a:t>-</a:t>
            </a:r>
            <a:r>
              <a:rPr lang="en-US" dirty="0" smtClean="0">
                <a:solidFill>
                  <a:srgbClr val="7030A0"/>
                </a:solidFill>
              </a:rPr>
              <a:t>003</a:t>
            </a:r>
            <a:r>
              <a:rPr lang="en-US" dirty="0" smtClean="0">
                <a:solidFill>
                  <a:srgbClr val="C00000"/>
                </a:solidFill>
              </a:rPr>
              <a:t>-0101 -</a:t>
            </a:r>
            <a:r>
              <a:rPr lang="en-US" dirty="0" smtClean="0">
                <a:solidFill>
                  <a:srgbClr val="00B0F0"/>
                </a:solidFill>
              </a:rPr>
              <a:t>3104</a:t>
            </a:r>
          </a:p>
          <a:p>
            <a:r>
              <a:rPr lang="en-US" dirty="0" smtClean="0">
                <a:solidFill>
                  <a:srgbClr val="C00000"/>
                </a:solidFill>
              </a:rPr>
              <a:t>42-Grant no</a:t>
            </a:r>
            <a:r>
              <a:rPr lang="en-US" dirty="0" smtClean="0">
                <a:solidFill>
                  <a:srgbClr val="002060"/>
                </a:solidFill>
              </a:rPr>
              <a:t>.</a:t>
            </a:r>
          </a:p>
          <a:p>
            <a:r>
              <a:rPr lang="en-US" dirty="0" smtClean="0">
                <a:solidFill>
                  <a:srgbClr val="0070C0"/>
                </a:solidFill>
              </a:rPr>
              <a:t>2515  Major  Head</a:t>
            </a:r>
          </a:p>
          <a:p>
            <a:r>
              <a:rPr lang="en-US" dirty="0" smtClean="0">
                <a:solidFill>
                  <a:srgbClr val="00B050"/>
                </a:solidFill>
              </a:rPr>
              <a:t>00  -Sub Major  Head</a:t>
            </a:r>
          </a:p>
          <a:p>
            <a:r>
              <a:rPr lang="en-US" dirty="0" smtClean="0">
                <a:solidFill>
                  <a:srgbClr val="7030A0"/>
                </a:solidFill>
              </a:rPr>
              <a:t>003-Minor  head Training</a:t>
            </a:r>
          </a:p>
          <a:p>
            <a:r>
              <a:rPr lang="en-US" dirty="0" smtClean="0">
                <a:solidFill>
                  <a:srgbClr val="C00000"/>
                </a:solidFill>
              </a:rPr>
              <a:t>0101- Sub head- Bihar </a:t>
            </a:r>
            <a:r>
              <a:rPr lang="en-US" dirty="0" err="1" smtClean="0">
                <a:solidFill>
                  <a:srgbClr val="C00000"/>
                </a:solidFill>
              </a:rPr>
              <a:t>rual</a:t>
            </a:r>
            <a:r>
              <a:rPr lang="en-US" dirty="0" smtClean="0">
                <a:solidFill>
                  <a:srgbClr val="C00000"/>
                </a:solidFill>
              </a:rPr>
              <a:t> development Training institution</a:t>
            </a:r>
          </a:p>
          <a:p>
            <a:r>
              <a:rPr lang="en-US" dirty="0" smtClean="0">
                <a:solidFill>
                  <a:srgbClr val="00B0F0"/>
                </a:solidFill>
              </a:rPr>
              <a:t>31-04-Subject head assistance grant pay</a:t>
            </a:r>
          </a:p>
          <a:p>
            <a:r>
              <a:rPr lang="en-US" dirty="0" smtClean="0">
                <a:solidFill>
                  <a:srgbClr val="FF0000"/>
                </a:solidFill>
              </a:rPr>
              <a:t>31-05-Subject head assistance grant Assets</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solidFill>
                  <a:srgbClr val="0070C0"/>
                </a:solidFill>
              </a:rPr>
              <a:t>राज्य सरकार का लेखांकन एक वैज्ञानिक प्रक्रिया है जो सार्वजनिक धन के प्रबंधन में अनुशासन, पारदर्शिता और कुशलता लाती है, जिससे सरकार अपने नागरिकों के प्रति जवाबदेह बनी रहती है. </a:t>
            </a:r>
            <a:endParaRPr lang="en-US" dirty="0">
              <a:solidFill>
                <a:srgbClr val="0070C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Articles 112 to 116 and 202 to 206 of the Constitution contain the important financial provisions which describe the control which Parliament and Legislatures of the States, exercise over expenditure from the Consolidated Funds of India and the Consolidated Fund of the State respectively. </a:t>
            </a:r>
          </a:p>
          <a:p>
            <a:r>
              <a:rPr lang="hi-IN" dirty="0" smtClean="0">
                <a:solidFill>
                  <a:srgbClr val="0070C0"/>
                </a:solidFill>
              </a:rPr>
              <a:t>संविधान के आर्टिकल </a:t>
            </a:r>
            <a:r>
              <a:rPr lang="hi-IN" dirty="0" smtClean="0">
                <a:solidFill>
                  <a:srgbClr val="C00000"/>
                </a:solidFill>
              </a:rPr>
              <a:t>112 से 116 और 202 से 206 </a:t>
            </a:r>
            <a:r>
              <a:rPr lang="hi-IN" dirty="0" smtClean="0">
                <a:solidFill>
                  <a:srgbClr val="0070C0"/>
                </a:solidFill>
              </a:rPr>
              <a:t>में ज़रूरी फाइनेंशियल प्रोविज़न हैं, जो बताते हैं कि पार्लियामेंट और राज्यों की लेजिस्लेचर, भारत के कंसोलिडेटेड फंड और राज्य के कंसोलिडेटेड फंड से होने वाले खर्च पर किस तरह कंट्रोल रखते हैं।</a:t>
            </a:r>
            <a:endParaRPr lang="en-US" dirty="0">
              <a:solidFill>
                <a:srgbClr val="0070C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hi-IN" dirty="0" smtClean="0"/>
              <a:t>संविधान के आर्टिकल </a:t>
            </a:r>
            <a:r>
              <a:rPr lang="hi-IN" dirty="0" smtClean="0">
                <a:solidFill>
                  <a:srgbClr val="C00000"/>
                </a:solidFill>
              </a:rPr>
              <a:t>114 से 116 और 267 (1) या 204 से 206 और 267 (2)</a:t>
            </a:r>
            <a:r>
              <a:rPr lang="hi-IN" dirty="0" smtClean="0"/>
              <a:t> </a:t>
            </a:r>
            <a:r>
              <a:rPr lang="hi-IN" dirty="0" smtClean="0">
                <a:solidFill>
                  <a:srgbClr val="7030A0"/>
                </a:solidFill>
              </a:rPr>
              <a:t>के तहत, किसी फाइनेंशियल ईयर के 1 अप्रैल को या उसके बाद भारत या किसी राज्य के कंसोलिडेटेड फंड से किया गया कोई भी खर्च, तब तक कानून से सुरक्षित नहीं होगा जब तक कि आर्टिकल </a:t>
            </a:r>
            <a:r>
              <a:rPr lang="hi-IN" dirty="0" smtClean="0">
                <a:solidFill>
                  <a:srgbClr val="C00000"/>
                </a:solidFill>
              </a:rPr>
              <a:t>114</a:t>
            </a:r>
            <a:r>
              <a:rPr lang="hi-IN" dirty="0" smtClean="0">
                <a:solidFill>
                  <a:srgbClr val="7030A0"/>
                </a:solidFill>
              </a:rPr>
              <a:t> और </a:t>
            </a:r>
            <a:r>
              <a:rPr lang="hi-IN" dirty="0" smtClean="0">
                <a:solidFill>
                  <a:srgbClr val="C00000"/>
                </a:solidFill>
              </a:rPr>
              <a:t>204</a:t>
            </a:r>
            <a:r>
              <a:rPr lang="hi-IN" dirty="0" smtClean="0">
                <a:solidFill>
                  <a:srgbClr val="7030A0"/>
                </a:solidFill>
              </a:rPr>
              <a:t> के प्रावधानों के अनुसार पास किए गए एप्रोप्रिएशन एक्ट द्वारा उसे ऑथराइज़ न किया जाए।</a:t>
            </a:r>
            <a:endParaRPr lang="en-US" dirty="0">
              <a:solidFill>
                <a:srgbClr val="7030A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t> </a:t>
            </a:r>
            <a:r>
              <a:rPr lang="hi-IN" dirty="0" smtClean="0">
                <a:solidFill>
                  <a:srgbClr val="C00000"/>
                </a:solidFill>
              </a:rPr>
              <a:t>किसी फाइनेंशियल ईयर के दौरान कंसोलिडेटेड फंड से किए गए सभी खर्च, जो साल खत्म होने से पहले सही लेजिस्लेचर द्वारा पास किए गए एनुअल एप्रोप्रिएशन एक्ट द्वारा ऑथराइज़्ड नहीं हैं, उन्हें अनऑथराइज़्ड खर्च माना जाएगा और ऐसे मामलों को एप्रोप्रिएशन एक्ट द्वारा रेगुलराइज़ेशन के लिए सरकार के ध्यान में लाया जाएगा।</a:t>
            </a:r>
            <a:endParaRPr lang="en-US" dirty="0">
              <a:solidFill>
                <a:srgbClr val="C0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hi-IN" dirty="0" smtClean="0">
                <a:solidFill>
                  <a:srgbClr val="C00000"/>
                </a:solidFill>
              </a:rPr>
              <a:t>बिहार सरकार का फाइनेंस डिपार्टमेंट राज्य सरकार के फाइनेंस के मैनेजमेंट के लिए ज़िम्मेदार है</a:t>
            </a:r>
            <a:endParaRPr lang="en-US" dirty="0" smtClean="0">
              <a:solidFill>
                <a:srgbClr val="C00000"/>
              </a:solidFill>
            </a:endParaRPr>
          </a:p>
          <a:p>
            <a:r>
              <a:rPr lang="hi-IN" dirty="0" smtClean="0"/>
              <a:t>यह पूरे राज्य पर असर डालने वाले सभी आर्थिक और फाइनेंशियल मामलों से जुड़ा है, जिसमें</a:t>
            </a:r>
            <a:endParaRPr lang="en-US" dirty="0" smtClean="0"/>
          </a:p>
          <a:p>
            <a:r>
              <a:rPr lang="hi-IN" dirty="0" smtClean="0">
                <a:solidFill>
                  <a:srgbClr val="C00000"/>
                </a:solidFill>
              </a:rPr>
              <a:t>इंफ्रास्ट्रक्चर डेवलपमेंट</a:t>
            </a:r>
            <a:r>
              <a:rPr lang="hi-IN" dirty="0" smtClean="0"/>
              <a:t>, </a:t>
            </a:r>
            <a:endParaRPr lang="en-US" dirty="0" smtClean="0"/>
          </a:p>
          <a:p>
            <a:r>
              <a:rPr lang="hi-IN" dirty="0" smtClean="0">
                <a:solidFill>
                  <a:srgbClr val="7030A0"/>
                </a:solidFill>
              </a:rPr>
              <a:t>सोशल वेलफेयर,</a:t>
            </a:r>
            <a:endParaRPr lang="en-US" dirty="0" smtClean="0">
              <a:solidFill>
                <a:srgbClr val="7030A0"/>
              </a:solidFill>
            </a:endParaRPr>
          </a:p>
          <a:p>
            <a:r>
              <a:rPr lang="hi-IN" dirty="0" smtClean="0">
                <a:solidFill>
                  <a:srgbClr val="7030A0"/>
                </a:solidFill>
              </a:rPr>
              <a:t> ह्यूमन डेवलपमेंट और एडमिनिस्ट्रेटिव कामों के लिए रिसोर्स जुटाना और बांटना शामिल है।</a:t>
            </a:r>
            <a:endParaRPr lang="en-US" dirty="0">
              <a:solidFill>
                <a:srgbClr val="7030A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solidFill>
                  <a:srgbClr val="7030A0"/>
                </a:solidFill>
              </a:rPr>
              <a:t>फाइनेंस डिपार्टमेंट के मुख्य काम और एक्टिविटीज़ में बजट बनाना और एनुअल फाइनेंशियल स्टेटमेंट तैयार करना</a:t>
            </a:r>
            <a:r>
              <a:rPr lang="hi-IN" dirty="0" smtClean="0"/>
              <a:t>, </a:t>
            </a:r>
            <a:endParaRPr lang="en-US" dirty="0" smtClean="0"/>
          </a:p>
          <a:p>
            <a:r>
              <a:rPr lang="hi-IN" dirty="0" smtClean="0">
                <a:solidFill>
                  <a:srgbClr val="C00000"/>
                </a:solidFill>
              </a:rPr>
              <a:t>खर्च की मॉनिटरिंग</a:t>
            </a:r>
            <a:r>
              <a:rPr lang="hi-IN" dirty="0" smtClean="0"/>
              <a:t>,</a:t>
            </a:r>
            <a:endParaRPr lang="en-US" dirty="0" smtClean="0"/>
          </a:p>
          <a:p>
            <a:r>
              <a:rPr lang="hi-IN" dirty="0" smtClean="0"/>
              <a:t> </a:t>
            </a:r>
            <a:r>
              <a:rPr lang="hi-IN" dirty="0" smtClean="0">
                <a:solidFill>
                  <a:srgbClr val="0070C0"/>
                </a:solidFill>
              </a:rPr>
              <a:t>ट्रेजरी का एडमिनिस्ट्रेशन</a:t>
            </a:r>
            <a:endParaRPr lang="en-US" dirty="0" smtClean="0">
              <a:solidFill>
                <a:srgbClr val="0070C0"/>
              </a:solidFill>
            </a:endParaRPr>
          </a:p>
          <a:p>
            <a:r>
              <a:rPr lang="hi-IN" dirty="0" smtClean="0">
                <a:solidFill>
                  <a:srgbClr val="0070C0"/>
                </a:solidFill>
              </a:rPr>
              <a:t> </a:t>
            </a:r>
            <a:r>
              <a:rPr lang="hi-IN" dirty="0" smtClean="0">
                <a:solidFill>
                  <a:srgbClr val="00B050"/>
                </a:solidFill>
              </a:rPr>
              <a:t>सरकारी डिपार्टमेंट्स का इंटरनल ऑडिट शामिल </a:t>
            </a:r>
            <a:r>
              <a:rPr lang="hi-IN" dirty="0" smtClean="0">
                <a:solidFill>
                  <a:srgbClr val="0070C0"/>
                </a:solidFill>
              </a:rPr>
              <a:t>हैं।</a:t>
            </a:r>
            <a:endParaRPr lang="en-US" dirty="0">
              <a:solidFill>
                <a:srgbClr val="0070C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solidFill>
                  <a:srgbClr val="FFC000"/>
                </a:solidFill>
              </a:rPr>
              <a:t>No expenditure met from the Consolidated Fund of India or a State on or after 1st April of a financial year, under the provisions of Articles, 114 to 116 and 267 (1) or 204 to 206 and 267 (2) of the Constitution, will be protected by law unless </a:t>
            </a:r>
            <a:r>
              <a:rPr lang="en-US" dirty="0" err="1" smtClean="0">
                <a:solidFill>
                  <a:srgbClr val="FFC000"/>
                </a:solidFill>
              </a:rPr>
              <a:t>authorised</a:t>
            </a:r>
            <a:r>
              <a:rPr lang="en-US" dirty="0" smtClean="0">
                <a:solidFill>
                  <a:srgbClr val="FFC000"/>
                </a:solidFill>
              </a:rPr>
              <a:t> by an Appropriation Act passed in accordance with the provisions of Articles 114 and 204 ibid. All disbursements from the Consolidated Fund during a financial year, which are not </a:t>
            </a:r>
            <a:r>
              <a:rPr lang="en-US" dirty="0" err="1" smtClean="0">
                <a:solidFill>
                  <a:srgbClr val="FFC000"/>
                </a:solidFill>
              </a:rPr>
              <a:t>authorised</a:t>
            </a:r>
            <a:r>
              <a:rPr lang="en-US" dirty="0" smtClean="0">
                <a:solidFill>
                  <a:srgbClr val="FFC000"/>
                </a:solidFill>
              </a:rPr>
              <a:t> by the Annual Appropriation Act passed by the appropriate Legislature before the close of the year, will, therefore, be treated as </a:t>
            </a:r>
            <a:r>
              <a:rPr lang="en-US" dirty="0" err="1" smtClean="0">
                <a:solidFill>
                  <a:srgbClr val="FFC000"/>
                </a:solidFill>
              </a:rPr>
              <a:t>unauthorised</a:t>
            </a:r>
            <a:r>
              <a:rPr lang="en-US" dirty="0" smtClean="0">
                <a:solidFill>
                  <a:srgbClr val="FFC000"/>
                </a:solidFill>
              </a:rPr>
              <a:t> expenditure and such cases will be brought to the notice of Government for </a:t>
            </a:r>
            <a:r>
              <a:rPr lang="en-US" dirty="0" err="1" smtClean="0">
                <a:solidFill>
                  <a:srgbClr val="FFC000"/>
                </a:solidFill>
              </a:rPr>
              <a:t>regularisation</a:t>
            </a:r>
            <a:r>
              <a:rPr lang="en-US" dirty="0" smtClean="0">
                <a:solidFill>
                  <a:srgbClr val="FFC000"/>
                </a:solidFill>
              </a:rPr>
              <a:t> by Appropriation Act.</a:t>
            </a:r>
            <a:endParaRPr lang="en-US" dirty="0">
              <a:solidFill>
                <a:srgbClr val="FFC0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lnSpcReduction="10000"/>
          </a:bodyPr>
          <a:lstStyle/>
          <a:p>
            <a:r>
              <a:rPr lang="en-US" dirty="0" smtClean="0">
                <a:solidFill>
                  <a:srgbClr val="FFC000"/>
                </a:solidFill>
              </a:rPr>
              <a:t>The Finance, Government of Bihar is responsible for management of finances of the State Government. It is concerned with all economic and financial matters affecting the State as a whole including mobilization and allocation of resources for infrastructural development, social welfare, human development and administrative purposes. The major functions and activities of the Finance are budgeting and preparation of the Annual Financial Statement, monitoring of expenditure, administration of Treasuries and internal audit of Government Departments</a:t>
            </a:r>
            <a:r>
              <a:rPr lang="en-US" dirty="0" smtClean="0"/>
              <a:t>.</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hi-IN" dirty="0" smtClean="0"/>
              <a:t>प्राप्तियों और संवितरणों का विवरण: यह एक संक्षिप्त विवरण है जो वर्ष के दौरान सरकार की सभी प्राप्तियों और संवितरणों को तीनों भागों में दर्शाता है जिनमें सरकारी लेखा रखा जाता है, अर्थात् </a:t>
            </a:r>
            <a:endParaRPr lang="en-US" dirty="0" smtClean="0"/>
          </a:p>
          <a:p>
            <a:r>
              <a:rPr lang="hi-IN" dirty="0" smtClean="0">
                <a:solidFill>
                  <a:srgbClr val="C00000"/>
                </a:solidFill>
              </a:rPr>
              <a:t>समेकित निधि</a:t>
            </a:r>
            <a:r>
              <a:rPr lang="hi-IN" dirty="0" smtClean="0"/>
              <a:t>, </a:t>
            </a:r>
            <a:endParaRPr lang="en-US" dirty="0" smtClean="0"/>
          </a:p>
          <a:p>
            <a:r>
              <a:rPr lang="hi-IN" dirty="0" smtClean="0">
                <a:solidFill>
                  <a:srgbClr val="00B050"/>
                </a:solidFill>
              </a:rPr>
              <a:t>आकस्मिकता निधि और </a:t>
            </a:r>
            <a:endParaRPr lang="en-US" dirty="0" smtClean="0">
              <a:solidFill>
                <a:srgbClr val="00B050"/>
              </a:solidFill>
            </a:endParaRPr>
          </a:p>
          <a:p>
            <a:r>
              <a:rPr lang="hi-IN" dirty="0" smtClean="0">
                <a:solidFill>
                  <a:srgbClr val="0070C0"/>
                </a:solidFill>
              </a:rPr>
              <a:t>लोक लेखा </a:t>
            </a:r>
            <a:r>
              <a:rPr lang="hi-IN" dirty="0" smtClean="0"/>
              <a:t>।</a:t>
            </a:r>
            <a:endParaRPr lang="en-US" dirty="0" smtClean="0"/>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t>सरकारी लेखांकन से तात्पर्य सरकार द्वारा किए गए सभी वित्तीय लेनदेन की रिकॉर्डिंग और प्रबंधन की प्रक्रिया से है जिसमें उसकी आय और व्यय शामिल हैं।</a:t>
            </a:r>
            <a:endParaRPr lang="en-US" dirty="0" smtClean="0"/>
          </a:p>
          <a:p>
            <a:r>
              <a:rPr lang="hi-IN" dirty="0" smtClean="0">
                <a:solidFill>
                  <a:srgbClr val="C00000"/>
                </a:solidFill>
              </a:rPr>
              <a:t>सरकारी खाते वार्षिक बजट, भारत की समेकित निधि, आकस्मिकता निधि और सार्वजनिक खाते पर आधारित होते हैं। वर्ष के दौरान प्राप्तियां और भुगतान दर्ज किए </a:t>
            </a:r>
            <a:r>
              <a:rPr lang="hi-IN" dirty="0" smtClean="0"/>
              <a:t>जाते हैं।</a:t>
            </a:r>
            <a:endParaRPr lang="en-US" dirty="0" smtClean="0"/>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Consolidated fund</a:t>
            </a:r>
            <a:endParaRPr lang="en-US" dirty="0"/>
          </a:p>
        </p:txBody>
      </p:sp>
      <p:sp>
        <p:nvSpPr>
          <p:cNvPr id="3" name="Content Placeholder 2"/>
          <p:cNvSpPr>
            <a:spLocks noGrp="1"/>
          </p:cNvSpPr>
          <p:nvPr>
            <p:ph idx="1"/>
          </p:nvPr>
        </p:nvSpPr>
        <p:spPr/>
        <p:txBody>
          <a:bodyPr>
            <a:normAutofit/>
          </a:bodyPr>
          <a:lstStyle/>
          <a:p>
            <a:pPr>
              <a:buNone/>
            </a:pPr>
            <a:endParaRPr lang="hi-IN" dirty="0" smtClean="0"/>
          </a:p>
          <a:p>
            <a:r>
              <a:rPr lang="hi-IN" b="1" dirty="0" smtClean="0"/>
              <a:t>संचित निधि</a:t>
            </a:r>
            <a:r>
              <a:rPr lang="hi-IN" dirty="0" smtClean="0"/>
              <a:t> या </a:t>
            </a:r>
            <a:r>
              <a:rPr lang="hi-IN" b="1" dirty="0" smtClean="0"/>
              <a:t>समेकित निधि</a:t>
            </a:r>
            <a:r>
              <a:rPr lang="hi-IN" dirty="0" smtClean="0"/>
              <a:t> है। यह एक मुख्य सरकारी खाता है जहाँ सरकार का सारा राजस्व, जैसे कि करों, शुल्कों और अन्य रसीदों से प्राप्त आय, जमा किया जाता है। इस निधि से खर्च करने के लिए संसद</a:t>
            </a:r>
            <a:r>
              <a:rPr lang="en-US" dirty="0" smtClean="0"/>
              <a:t>/state legislature</a:t>
            </a:r>
            <a:r>
              <a:rPr lang="hi-IN" dirty="0" smtClean="0"/>
              <a:t> की मंजूरी आवश्यक होती है। </a:t>
            </a:r>
          </a:p>
          <a:p>
            <a:r>
              <a:rPr lang="hi-IN" dirty="0" smtClean="0"/>
              <a:t>मुख्य बिंदु </a:t>
            </a:r>
          </a:p>
          <a:p>
            <a:r>
              <a:rPr lang="hi-IN" b="1" dirty="0" smtClean="0"/>
              <a:t>संकलन:</a:t>
            </a:r>
            <a:r>
              <a:rPr lang="hi-IN" dirty="0" smtClean="0"/>
              <a:t> सरकार का सारा राजस्व और ऋण इस निधि में जमा होता है।</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b="1" dirty="0" smtClean="0"/>
              <a:t>खर्च:</a:t>
            </a:r>
            <a:r>
              <a:rPr lang="hi-IN" dirty="0" smtClean="0"/>
              <a:t> </a:t>
            </a:r>
            <a:r>
              <a:rPr lang="hi-IN" dirty="0" smtClean="0">
                <a:solidFill>
                  <a:srgbClr val="C00000"/>
                </a:solidFill>
              </a:rPr>
              <a:t>वेतन, पेंशन, ऋण चुकाने और विकास परियोजनाओं जैसे सभी नियमित सरकारी खर्च इसी निधि से किए जाते हैं।</a:t>
            </a:r>
          </a:p>
          <a:p>
            <a:r>
              <a:rPr lang="hi-IN" b="1" dirty="0" smtClean="0"/>
              <a:t>कानूनी आधार:</a:t>
            </a:r>
            <a:r>
              <a:rPr lang="hi-IN" dirty="0" smtClean="0"/>
              <a:t> </a:t>
            </a:r>
            <a:r>
              <a:rPr lang="hi-IN" dirty="0" smtClean="0">
                <a:solidFill>
                  <a:srgbClr val="C00000"/>
                </a:solidFill>
              </a:rPr>
              <a:t>भारत में, संविधान के अनुच्छेद 266(1)</a:t>
            </a:r>
            <a:r>
              <a:rPr lang="en-US" dirty="0" smtClean="0">
                <a:solidFill>
                  <a:srgbClr val="C00000"/>
                </a:solidFill>
              </a:rPr>
              <a:t> </a:t>
            </a:r>
            <a:r>
              <a:rPr lang="hi-IN" dirty="0" smtClean="0">
                <a:solidFill>
                  <a:srgbClr val="C00000"/>
                </a:solidFill>
              </a:rPr>
              <a:t>के तहत इसका प्रावधान है।</a:t>
            </a:r>
          </a:p>
          <a:p>
            <a:r>
              <a:rPr lang="hi-IN" b="1" dirty="0" smtClean="0"/>
              <a:t>निगरानी:</a:t>
            </a:r>
            <a:r>
              <a:rPr lang="hi-IN" dirty="0" smtClean="0"/>
              <a:t> भारत के नियंत्रक एवं महालेखा परीक्षक (</a:t>
            </a:r>
            <a:r>
              <a:rPr lang="en-US" dirty="0" smtClean="0"/>
              <a:t>CAG) </a:t>
            </a:r>
            <a:r>
              <a:rPr lang="hi-IN" dirty="0" smtClean="0"/>
              <a:t>द्वारा इस निधि की निगरानी और लेखा-परीक्षण किया जाता है। </a:t>
            </a:r>
          </a:p>
          <a:p>
            <a:endParaRPr lang="en-US" dirty="0" smtClean="0"/>
          </a:p>
          <a:p>
            <a:endParaRPr lang="en-US" dirty="0">
              <a:solidFill>
                <a:srgbClr val="C0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Contingency Fund</a:t>
            </a:r>
            <a:endParaRPr lang="en-US" dirty="0"/>
          </a:p>
        </p:txBody>
      </p:sp>
      <p:sp>
        <p:nvSpPr>
          <p:cNvPr id="3" name="Content Placeholder 2"/>
          <p:cNvSpPr>
            <a:spLocks noGrp="1"/>
          </p:cNvSpPr>
          <p:nvPr>
            <p:ph idx="1"/>
          </p:nvPr>
        </p:nvSpPr>
        <p:spPr/>
        <p:txBody>
          <a:bodyPr/>
          <a:lstStyle/>
          <a:p>
            <a:r>
              <a:rPr lang="hi-IN" dirty="0" smtClean="0"/>
              <a:t>आकस्मिकता निधि </a:t>
            </a:r>
            <a:r>
              <a:rPr lang="en-US" dirty="0" smtClean="0"/>
              <a:t> </a:t>
            </a:r>
            <a:r>
              <a:rPr lang="hi-IN" dirty="0" smtClean="0">
                <a:solidFill>
                  <a:srgbClr val="C00000"/>
                </a:solidFill>
              </a:rPr>
              <a:t>वह धनराशि है जिसे अप्रत्याशित या आपातकालीन खर्चों के लिए अलग रखा जाता है।</a:t>
            </a:r>
            <a:r>
              <a:rPr lang="hi-IN" dirty="0" smtClean="0"/>
              <a:t> यह वित्तीय सुरक्षा जाल के रूप में काम करती है, जिससे व्यक्ति, कंपनियाँ या सरकारें वित्तीय संकटों और अनपेक्षित खर्चों से निपट सकें। </a:t>
            </a:r>
            <a:endParaRPr lang="en-US" dirty="0" smtClean="0"/>
          </a:p>
          <a:p>
            <a:r>
              <a:rPr lang="hi-IN" dirty="0" smtClean="0"/>
              <a:t>इसके तहत नकद और अत्यधिक तरल संपत्तियों को रखा जाता है, जिनका उपयोग राष्ट्रीय आपात स्थितियों, जैसे कि प्राकृतिक आपदाएं या आतंकवादी हमले, या व्यक्तिगत आपात स्थितियों, जैसे चिकित्सा या नौकरी का छूटना, के लिए किया जाता है। </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 </a:t>
            </a:r>
            <a:r>
              <a:rPr lang="en-US" dirty="0" err="1" smtClean="0"/>
              <a:t>Accoubt</a:t>
            </a:r>
            <a:endParaRPr lang="en-US" dirty="0"/>
          </a:p>
        </p:txBody>
      </p:sp>
      <p:sp>
        <p:nvSpPr>
          <p:cNvPr id="3" name="Content Placeholder 2"/>
          <p:cNvSpPr>
            <a:spLocks noGrp="1"/>
          </p:cNvSpPr>
          <p:nvPr>
            <p:ph idx="1"/>
          </p:nvPr>
        </p:nvSpPr>
        <p:spPr/>
        <p:txBody>
          <a:bodyPr/>
          <a:lstStyle/>
          <a:p>
            <a:r>
              <a:rPr lang="hi-IN" dirty="0" smtClean="0">
                <a:solidFill>
                  <a:srgbClr val="00B050"/>
                </a:solidFill>
              </a:rPr>
              <a:t>राज्य का </a:t>
            </a:r>
            <a:r>
              <a:rPr lang="hi-IN" b="1" dirty="0" smtClean="0">
                <a:solidFill>
                  <a:srgbClr val="00B050"/>
                </a:solidFill>
              </a:rPr>
              <a:t>"सार्वजनिक खाता"</a:t>
            </a:r>
            <a:r>
              <a:rPr lang="hi-IN" dirty="0" smtClean="0">
                <a:solidFill>
                  <a:srgbClr val="00B050"/>
                </a:solidFill>
              </a:rPr>
              <a:t> एक ऐसा सरकारी खाता है जहाँ उन सभी राशियों का लेन-देन होता है जहाँ सरकार केवल बैंकर के रूप में कार्य करती है, जैसे भविष्य निधि जमा और डाकघर बचत। </a:t>
            </a:r>
            <a:endParaRPr lang="en-US" dirty="0" smtClean="0">
              <a:solidFill>
                <a:srgbClr val="00B050"/>
              </a:solidFill>
            </a:endParaRPr>
          </a:p>
          <a:p>
            <a:r>
              <a:rPr lang="hi-IN" dirty="0" smtClean="0">
                <a:solidFill>
                  <a:srgbClr val="7030A0"/>
                </a:solidFill>
              </a:rPr>
              <a:t>यह भारतीय संविधान के अनुच्छेद 266(2) के तहत आता है। इस निधि से धन निकालने के लिए संसद की मंजूरी की आवश्यकता नहीं होती है, बल्कि नियंत्रक एवं महालेखा परीक्षक (</a:t>
            </a:r>
            <a:r>
              <a:rPr lang="en-US" dirty="0" smtClean="0">
                <a:solidFill>
                  <a:srgbClr val="7030A0"/>
                </a:solidFill>
              </a:rPr>
              <a:t>CAG) </a:t>
            </a:r>
            <a:r>
              <a:rPr lang="hi-IN" dirty="0" smtClean="0">
                <a:solidFill>
                  <a:srgbClr val="7030A0"/>
                </a:solidFill>
              </a:rPr>
              <a:t>द्वारा इसका लेखा-जोखा किया जाता </a:t>
            </a:r>
            <a:r>
              <a:rPr lang="hi-IN" dirty="0" smtClean="0"/>
              <a:t>है</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solidFill>
                  <a:srgbClr val="7030A0"/>
                </a:solidFill>
              </a:rPr>
              <a:t>राज्य सरकार का अकाउंटिंग सिस्टम नियम-आधारित होता है, जिसमें मुख्य रूप से अकाउंटिंग के लिए कैश का इस्तेमाल होता है, लेकिन कुछ क्षेत्रों में एक्रुअल अकाउंटिंग की ओर भी रुख किया जाता है।</a:t>
            </a:r>
            <a:endParaRPr lang="en-US" dirty="0" smtClean="0">
              <a:solidFill>
                <a:srgbClr val="7030A0"/>
              </a:solidFill>
            </a:endParaRPr>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solidFill>
                  <a:srgbClr val="7030A0"/>
                </a:solidFill>
              </a:rPr>
              <a:t>यह सिस्टम बिहार फाइनेंशियल रूल्स को फॉलो करता है, और इसे एक क्लासिफाइड अकाउंट सिस्टम के ज़रिए पब्लिक फंड को मैनेज करने के लिए बनाया गया है जो रेवेन्यू और कैपिटल एक्सपेंडिचर को ट्रैक करता है। सालाना अकाउंट्स कंट्रोलर एंड ऑडिटर जनरल (</a:t>
            </a:r>
            <a:r>
              <a:rPr lang="en-US" dirty="0" smtClean="0">
                <a:solidFill>
                  <a:srgbClr val="7030A0"/>
                </a:solidFill>
              </a:rPr>
              <a:t>CAG) </a:t>
            </a:r>
            <a:r>
              <a:rPr lang="hi-IN" dirty="0" smtClean="0">
                <a:solidFill>
                  <a:srgbClr val="7030A0"/>
                </a:solidFill>
              </a:rPr>
              <a:t>द्वारा तैयार और सर्टिफाइड किए जाते हैं।</a:t>
            </a:r>
            <a:endParaRPr lang="en-US" dirty="0" smtClean="0">
              <a:solidFill>
                <a:srgbClr val="7030A0"/>
              </a:solidFill>
            </a:endParaRPr>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solidFill>
                  <a:srgbClr val="7030A0"/>
                </a:solidFill>
              </a:rPr>
              <a:t>नकद आधार: वित्तीय वर्ष (1 अप्रैल से 31 मार्च) के दौरान नकदी की वास्तविक प्राप्ति और संवितरण के आधार पर लेनदेन रिकॉर्ड किए जाते हैं।</a:t>
            </a:r>
            <a:endParaRPr lang="en-US" dirty="0" smtClean="0">
              <a:solidFill>
                <a:srgbClr val="7030A0"/>
              </a:solidFill>
            </a:endParaRPr>
          </a:p>
          <a:p>
            <a:r>
              <a:rPr lang="en-US" b="1" dirty="0" smtClean="0">
                <a:solidFill>
                  <a:srgbClr val="7030A0"/>
                </a:solidFill>
                <a:hlinkClick r:id="rId2"/>
              </a:rPr>
              <a:t> </a:t>
            </a:r>
            <a:r>
              <a:rPr lang="en-US" b="1" dirty="0" smtClean="0">
                <a:solidFill>
                  <a:srgbClr val="00B050"/>
                </a:solidFill>
                <a:hlinkClick r:id="rId2"/>
              </a:rPr>
              <a:t>Accrual accounting</a:t>
            </a:r>
            <a:r>
              <a:rPr lang="hi-IN" dirty="0" smtClean="0">
                <a:solidFill>
                  <a:srgbClr val="00B050"/>
                </a:solidFill>
              </a:rPr>
              <a:t> प्रोद्भव लेखांकन: जबकि नकद आधार मानक है, कुछ सरकारी विभाग और शहरी स्थानीय निकाय बेहतर वित्तीय पारदर्शिता और प्रबंधन के लिए प्रोद्भव लेखांकन को अपना रहे हैं। </a:t>
            </a:r>
            <a:endParaRPr lang="en-US" dirty="0" smtClean="0">
              <a:solidFill>
                <a:srgbClr val="00B050"/>
              </a:solidFill>
            </a:endParaRPr>
          </a:p>
          <a:p>
            <a:r>
              <a:rPr lang="hi-IN" dirty="0" smtClean="0">
                <a:solidFill>
                  <a:srgbClr val="0070C0"/>
                </a:solidFill>
              </a:rPr>
              <a:t>राष्ट्रीय नगरपालिका लेखा मैनुअल शहरी स्थानीय निकायों के लिए प्रोद्भव-आधारित लेखांकन के लिए एक रूपरेखा प्रदान करता है।</a:t>
            </a:r>
            <a:endParaRPr lang="en-US" dirty="0">
              <a:solidFill>
                <a:srgbClr val="0070C0"/>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smtClean="0"/>
              <a:t>खातों की संरचना</a:t>
            </a:r>
            <a:endParaRPr lang="en-US" dirty="0"/>
          </a:p>
        </p:txBody>
      </p:sp>
      <p:sp>
        <p:nvSpPr>
          <p:cNvPr id="3" name="Content Placeholder 2"/>
          <p:cNvSpPr>
            <a:spLocks noGrp="1"/>
          </p:cNvSpPr>
          <p:nvPr>
            <p:ph idx="1"/>
          </p:nvPr>
        </p:nvSpPr>
        <p:spPr/>
        <p:txBody>
          <a:bodyPr>
            <a:normAutofit fontScale="92500" lnSpcReduction="20000"/>
          </a:bodyPr>
          <a:lstStyle/>
          <a:p>
            <a:r>
              <a:rPr lang="hi-IN" dirty="0" smtClean="0">
                <a:solidFill>
                  <a:srgbClr val="0070C0"/>
                </a:solidFill>
              </a:rPr>
              <a:t>खातों की संरचना: खातों को तीन मुख्य भागों में विभाजित किया जाता है: </a:t>
            </a:r>
            <a:endParaRPr lang="en-US" dirty="0" smtClean="0">
              <a:solidFill>
                <a:srgbClr val="0070C0"/>
              </a:solidFill>
            </a:endParaRPr>
          </a:p>
          <a:p>
            <a:r>
              <a:rPr lang="hi-IN" dirty="0" smtClean="0">
                <a:solidFill>
                  <a:srgbClr val="0070C0"/>
                </a:solidFill>
              </a:rPr>
              <a:t>राजस्व, पूंजी और</a:t>
            </a:r>
            <a:endParaRPr lang="en-US" dirty="0" smtClean="0">
              <a:solidFill>
                <a:srgbClr val="0070C0"/>
              </a:solidFill>
            </a:endParaRPr>
          </a:p>
          <a:p>
            <a:r>
              <a:rPr lang="hi-IN" dirty="0" smtClean="0">
                <a:solidFill>
                  <a:srgbClr val="0070C0"/>
                </a:solidFill>
              </a:rPr>
              <a:t> सार्वजनिक ऋण,</a:t>
            </a:r>
            <a:endParaRPr lang="en-US" dirty="0" smtClean="0">
              <a:solidFill>
                <a:srgbClr val="0070C0"/>
              </a:solidFill>
            </a:endParaRPr>
          </a:p>
          <a:p>
            <a:r>
              <a:rPr lang="hi-IN" dirty="0" smtClean="0">
                <a:solidFill>
                  <a:srgbClr val="0070C0"/>
                </a:solidFill>
              </a:rPr>
              <a:t> ऋण और अग्रिम</a:t>
            </a:r>
            <a:r>
              <a:rPr lang="hi-IN" dirty="0" smtClean="0"/>
              <a:t>। </a:t>
            </a:r>
            <a:endParaRPr lang="en-US" dirty="0" smtClean="0"/>
          </a:p>
          <a:p>
            <a:r>
              <a:rPr lang="hi-IN" dirty="0" smtClean="0">
                <a:solidFill>
                  <a:srgbClr val="7030A0"/>
                </a:solidFill>
              </a:rPr>
              <a:t>राजस्व: कर और अन्य राजस्व और उनसे होने वाले व्यय से संबंधित है। </a:t>
            </a:r>
            <a:endParaRPr lang="en-US" dirty="0" smtClean="0">
              <a:solidFill>
                <a:srgbClr val="7030A0"/>
              </a:solidFill>
            </a:endParaRPr>
          </a:p>
          <a:p>
            <a:r>
              <a:rPr lang="hi-IN" dirty="0" smtClean="0">
                <a:solidFill>
                  <a:srgbClr val="7030A0"/>
                </a:solidFill>
              </a:rPr>
              <a:t>पूंजी: संपत्ति बनाने के लिए पूंजीगत प्राप्तियां (जैसे उधार) और</a:t>
            </a:r>
            <a:endParaRPr lang="en-US" dirty="0" smtClean="0">
              <a:solidFill>
                <a:srgbClr val="7030A0"/>
              </a:solidFill>
            </a:endParaRPr>
          </a:p>
          <a:p>
            <a:pPr>
              <a:buNone/>
            </a:pPr>
            <a:r>
              <a:rPr lang="hi-IN" dirty="0" smtClean="0">
                <a:solidFill>
                  <a:srgbClr val="7030A0"/>
                </a:solidFill>
              </a:rPr>
              <a:t> </a:t>
            </a:r>
            <a:r>
              <a:rPr lang="hi-IN" dirty="0" smtClean="0">
                <a:solidFill>
                  <a:srgbClr val="C00000"/>
                </a:solidFill>
              </a:rPr>
              <a:t>पूंजीगत व्यय को संभालता है। </a:t>
            </a:r>
            <a:endParaRPr lang="en-US" dirty="0" smtClean="0">
              <a:solidFill>
                <a:srgbClr val="C00000"/>
              </a:solidFill>
            </a:endParaRPr>
          </a:p>
          <a:p>
            <a:pPr>
              <a:buNone/>
            </a:pPr>
            <a:r>
              <a:rPr lang="hi-IN" dirty="0" smtClean="0">
                <a:solidFill>
                  <a:srgbClr val="C00000"/>
                </a:solidFill>
              </a:rPr>
              <a:t>सार्वजनिक ऋण, ऋण और अग्रिम: सरकारी उधारी और उधार गतिविधियों का प्रबंधन करता है।</a:t>
            </a:r>
            <a:endParaRPr lang="en-US" dirty="0">
              <a:solidFill>
                <a:srgbClr val="C00000"/>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Classification</a:t>
            </a:r>
            <a:endParaRPr lang="en-US" dirty="0"/>
          </a:p>
        </p:txBody>
      </p:sp>
      <p:sp>
        <p:nvSpPr>
          <p:cNvPr id="3" name="Content Placeholder 2"/>
          <p:cNvSpPr>
            <a:spLocks noGrp="1"/>
          </p:cNvSpPr>
          <p:nvPr>
            <p:ph idx="1"/>
          </p:nvPr>
        </p:nvSpPr>
        <p:spPr/>
        <p:txBody>
          <a:bodyPr/>
          <a:lstStyle/>
          <a:p>
            <a:r>
              <a:rPr lang="hi-IN" dirty="0" smtClean="0"/>
              <a:t>वर्गीकरण: एक छह-स्तरीय कार्यात्मक वर्गीकरण प्रणाली लेनदेन को व्यापक कार्यों (प्रमुख शीर्ष) से ​​लेकर विशिष्ट गतिविधियों (ऑब्जेक्ट शीर्ष) तक वर्गीकृत करती है।</a:t>
            </a:r>
            <a:endParaRPr lang="en-US" dirty="0" smtClean="0"/>
          </a:p>
          <a:p>
            <a:r>
              <a:rPr lang="hi-IN" dirty="0" smtClean="0"/>
              <a:t> रिपोर्टिंग: </a:t>
            </a:r>
            <a:r>
              <a:rPr lang="en-US" dirty="0" smtClean="0"/>
              <a:t>CAG </a:t>
            </a:r>
            <a:r>
              <a:rPr lang="hi-IN" dirty="0" smtClean="0"/>
              <a:t>वार्षिक खातों (विनियोग खातों सहित) को प्रमाणित करता है और फिर खातों को राज्य विधानमंडल के समक्ष रखा जाता है।</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Recording financial transactions: </a:t>
            </a:r>
          </a:p>
        </p:txBody>
      </p:sp>
      <p:sp>
        <p:nvSpPr>
          <p:cNvPr id="3" name="Content Placeholder 2"/>
          <p:cNvSpPr>
            <a:spLocks noGrp="1"/>
          </p:cNvSpPr>
          <p:nvPr>
            <p:ph idx="1"/>
          </p:nvPr>
        </p:nvSpPr>
        <p:spPr/>
        <p:txBody>
          <a:bodyPr/>
          <a:lstStyle/>
          <a:p>
            <a:r>
              <a:rPr lang="hi-IN" dirty="0" smtClean="0"/>
              <a:t>फाइनेंशियल ट्रांज़ैक्शन रिकॉर्ड करना:सरकारी अकाउंटिंग में सभी फाइनेंशियल एक्टिविटीज़, जिसमें रसीदें और पेमेंट शामिल हैं, को सिस्टमैटिक तरीके से रिकॉर्ड करना शामिल है, ताकि पब्लिक फंड का साफ़ रिकॉर्ड रखा जा सके।</a:t>
            </a:r>
            <a:endParaRPr lang="en-US" dirty="0" smtClean="0"/>
          </a:p>
          <a:p>
            <a:r>
              <a:rPr lang="hi-IN" dirty="0" smtClean="0"/>
              <a:t>खर्चों को क्लासिफ़ाई करना:</a:t>
            </a:r>
            <a:endParaRPr lang="en-US" dirty="0" smtClean="0"/>
          </a:p>
          <a:p>
            <a:r>
              <a:rPr lang="hi-IN" dirty="0" smtClean="0"/>
              <a:t>अलग-अलग फ़ंक्शन, प्रोग्राम और स्कीम पर होने वाले खर्च को ट्रैक करने के लिए अक्सर मल्टी-लेवल सिस्टम का इस्तेमाल करके खर्चों को क्लासिफ़ाई किया जाता है।</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hi-IN" dirty="0" smtClean="0">
                <a:solidFill>
                  <a:srgbClr val="C00000"/>
                </a:solidFill>
              </a:rPr>
              <a:t>पब्लिक अकाउंटेबिलिटी:यह सिस्टम सरकार की फाइनेंशियल एक्टिविटीज़ की पूरी जानकारी जनता और लेजिस्लेटिव बॉडीज़ को देकर ट्रांसपेरेंसी और अकाउंटेबिलिटी पक्का करता है।</a:t>
            </a:r>
            <a:endParaRPr lang="en-US" dirty="0" smtClean="0">
              <a:solidFill>
                <a:srgbClr val="C00000"/>
              </a:solidFill>
            </a:endParaRPr>
          </a:p>
          <a:p>
            <a:r>
              <a:rPr lang="hi-IN" dirty="0" smtClean="0">
                <a:solidFill>
                  <a:srgbClr val="00B050"/>
                </a:solidFill>
              </a:rPr>
              <a:t>बजटरी कंट्रोल:अकाउंट्स सालाना बजट के हिसाब से मेंटेन किए जाते हैं, जो फाइनेंशियल प्लानिंग और कंट्रोल के लिए एक ज़रूरी टूल है।</a:t>
            </a:r>
            <a:endParaRPr lang="en-US" dirty="0" smtClean="0">
              <a:solidFill>
                <a:srgbClr val="00B050"/>
              </a:solidFill>
            </a:endParaRPr>
          </a:p>
          <a:p>
            <a:r>
              <a:rPr lang="hi-IN" dirty="0" smtClean="0">
                <a:solidFill>
                  <a:srgbClr val="C00000"/>
                </a:solidFill>
              </a:rPr>
              <a:t>अकाउंटिंग का कैश बेसिस:ट्रांज़ैक्शन कैश बेसिस पर रिकॉर्ड किए जाते हैं, यानी एक फाइनेंशियल ईयर के दौरान सिर्फ़ असल कैश रिसीट और पेमेंट ही रिकॉर्ड किए जाते हैं।</a:t>
            </a:r>
            <a:endParaRPr lang="en-US" dirty="0">
              <a:solidFill>
                <a:srgbClr val="C00000"/>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solidFill>
                  <a:srgbClr val="00B050"/>
                </a:solidFill>
              </a:rPr>
              <a:t>एक्रुअल बेसिस अकाउंटिंग:कुछ मॉडर्न सुधार एक्रुअल अकाउंटिंग प्रिंसिपल ला रहे हैं या अपना रहे हैं, जहाँ रेवेन्यू तब माना जाता है जब कमाया जाता है और खर्च तब होता है जब किया जाता है, चाहे कैश कब भी हाथ बदले</a:t>
            </a:r>
            <a:endParaRPr lang="en-US" dirty="0" smtClean="0">
              <a:solidFill>
                <a:srgbClr val="00B050"/>
              </a:solidFill>
            </a:endParaRPr>
          </a:p>
          <a:p>
            <a:r>
              <a:rPr lang="hi-IN" dirty="0" smtClean="0">
                <a:solidFill>
                  <a:srgbClr val="00B050"/>
                </a:solidFill>
              </a:rPr>
              <a:t>यूनिक इक्वेशन:सरकारों के लिए अकाउंटिंग इक्वेशन को एसेट्स माइनस लायबिलिटीज के रूप में दिखाया जा सकता है जो नेट पोजीशन या फंड बैलेंस के बराबर है, जो किसी बिज़नेस में इक्विटी जैसा है।</a:t>
            </a:r>
            <a:endParaRPr lang="en-US" dirty="0">
              <a:solidFill>
                <a:srgbClr val="00B050"/>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solidFill>
                  <a:srgbClr val="FFC000"/>
                </a:solidFill>
              </a:rPr>
              <a:t>The accounting system for a state government  is rule-based, primarily using the cash basis of accounting, but with a move towards accrual accounting in some areas. The system follows the Bihar </a:t>
            </a:r>
            <a:r>
              <a:rPr lang="en-US" dirty="0" smtClean="0">
                <a:solidFill>
                  <a:srgbClr val="FFC000"/>
                </a:solidFill>
                <a:hlinkClick r:id="rId2"/>
              </a:rPr>
              <a:t> Financial Rules</a:t>
            </a:r>
            <a:r>
              <a:rPr lang="en-US" dirty="0" smtClean="0">
                <a:solidFill>
                  <a:srgbClr val="FFC000"/>
                </a:solidFill>
              </a:rPr>
              <a:t> , and is structured to manage public funds through a classified account system that tracks revenue and capital expenditures. Annual accounts are prepared and certified by the Comptroller and Auditor General (CAG)</a:t>
            </a:r>
            <a:endParaRPr lang="en-US" dirty="0">
              <a:solidFill>
                <a:srgbClr val="FFC000"/>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b="1" dirty="0" smtClean="0">
                <a:solidFill>
                  <a:srgbClr val="FFC000"/>
                </a:solidFill>
              </a:rPr>
              <a:t>Cash basis:</a:t>
            </a:r>
            <a:r>
              <a:rPr lang="en-US" dirty="0" smtClean="0">
                <a:solidFill>
                  <a:srgbClr val="FFC000"/>
                </a:solidFill>
              </a:rPr>
              <a:t> Transactions are recorded based on the actual receipt and disbursement of cash during the financial year (April 1st to March 31st).</a:t>
            </a:r>
          </a:p>
          <a:p>
            <a:r>
              <a:rPr lang="en-US" b="1" dirty="0" smtClean="0">
                <a:solidFill>
                  <a:srgbClr val="FFC000"/>
                </a:solidFill>
                <a:hlinkClick r:id="rId2"/>
              </a:rPr>
              <a:t>Accrual accounting</a:t>
            </a:r>
            <a:r>
              <a:rPr lang="en-US" b="1" dirty="0" smtClean="0">
                <a:solidFill>
                  <a:srgbClr val="FFC000"/>
                </a:solidFill>
              </a:rPr>
              <a:t>:</a:t>
            </a:r>
            <a:r>
              <a:rPr lang="en-US" dirty="0" smtClean="0">
                <a:solidFill>
                  <a:srgbClr val="FFC000"/>
                </a:solidFill>
              </a:rPr>
              <a:t> While the cash basis is standard, some government departments and urban local bodies are adopting accrual accounting for improved financial transparency and management. The </a:t>
            </a:r>
            <a:r>
              <a:rPr lang="en-US" dirty="0" smtClean="0">
                <a:solidFill>
                  <a:srgbClr val="FFC000"/>
                </a:solidFill>
                <a:hlinkClick r:id="rId3"/>
              </a:rPr>
              <a:t>National Municipal Accounts Manual</a:t>
            </a:r>
            <a:r>
              <a:rPr lang="en-US" dirty="0" smtClean="0">
                <a:solidFill>
                  <a:srgbClr val="FFC000"/>
                </a:solidFill>
              </a:rPr>
              <a:t> provides a framework for accrual-based accounting for urban local bodies</a:t>
            </a:r>
            <a:r>
              <a:rPr lang="en-US" dirty="0" smtClean="0"/>
              <a:t>.</a:t>
            </a:r>
          </a:p>
          <a:p>
            <a:r>
              <a:rPr lang="en-US" dirty="0" smtClean="0"/>
              <a:t/>
            </a:r>
            <a:br>
              <a:rPr lang="en-US" dirty="0" smtClean="0"/>
            </a:b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 </a:t>
            </a:r>
            <a:r>
              <a:rPr lang="en-US" b="1" dirty="0" smtClean="0">
                <a:solidFill>
                  <a:srgbClr val="FFC000"/>
                </a:solidFill>
              </a:rPr>
              <a:t>Structure of accounts:</a:t>
            </a:r>
            <a:r>
              <a:rPr lang="en-US" dirty="0" smtClean="0">
                <a:solidFill>
                  <a:srgbClr val="FFC000"/>
                </a:solidFill>
              </a:rPr>
              <a:t> Accounts are divided into three main parts: Revenue, Capital, and Public Debt, Loans, and Advances.</a:t>
            </a:r>
          </a:p>
          <a:p>
            <a:pPr lvl="1"/>
            <a:r>
              <a:rPr lang="en-US" b="1" dirty="0" smtClean="0">
                <a:solidFill>
                  <a:srgbClr val="FFC000"/>
                </a:solidFill>
              </a:rPr>
              <a:t>Revenue:</a:t>
            </a:r>
            <a:r>
              <a:rPr lang="en-US" dirty="0" smtClean="0">
                <a:solidFill>
                  <a:srgbClr val="FFC000"/>
                </a:solidFill>
              </a:rPr>
              <a:t> Deals with tax and other revenues, and the expenditure that comes from them.</a:t>
            </a:r>
          </a:p>
          <a:p>
            <a:pPr lvl="1"/>
            <a:r>
              <a:rPr lang="en-US" b="1" dirty="0" smtClean="0">
                <a:solidFill>
                  <a:srgbClr val="FFC000"/>
                </a:solidFill>
              </a:rPr>
              <a:t>Capital:</a:t>
            </a:r>
            <a:r>
              <a:rPr lang="en-US" dirty="0" smtClean="0">
                <a:solidFill>
                  <a:srgbClr val="FFC000"/>
                </a:solidFill>
              </a:rPr>
              <a:t> Handles capital receipts (like borrowing) and capital expenditure to create assets.</a:t>
            </a:r>
          </a:p>
          <a:p>
            <a:pPr lvl="1"/>
            <a:r>
              <a:rPr lang="en-US" b="1" dirty="0" smtClean="0">
                <a:solidFill>
                  <a:srgbClr val="FFC000"/>
                </a:solidFill>
              </a:rPr>
              <a:t>Public Debt, Loans, and Advances:</a:t>
            </a:r>
            <a:r>
              <a:rPr lang="en-US" dirty="0" smtClean="0">
                <a:solidFill>
                  <a:srgbClr val="FFC000"/>
                </a:solidFill>
              </a:rPr>
              <a:t> Manages government borrowing and lending activities.</a:t>
            </a:r>
          </a:p>
          <a:p>
            <a:endParaRPr lang="en-US" dirty="0" smtClean="0"/>
          </a:p>
          <a:p>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b="1" dirty="0" smtClean="0">
                <a:solidFill>
                  <a:srgbClr val="FFC000"/>
                </a:solidFill>
              </a:rPr>
              <a:t>Classification:</a:t>
            </a:r>
            <a:r>
              <a:rPr lang="en-US" dirty="0" smtClean="0">
                <a:solidFill>
                  <a:srgbClr val="FFC000"/>
                </a:solidFill>
              </a:rPr>
              <a:t> A six-tier functional classification system categorizes transactions from broad functions (Major Heads) down to specific activities (Object Head).</a:t>
            </a:r>
          </a:p>
          <a:p>
            <a:r>
              <a:rPr lang="en-US" b="1" dirty="0" smtClean="0">
                <a:solidFill>
                  <a:srgbClr val="FFC000"/>
                </a:solidFill>
              </a:rPr>
              <a:t>Reporting:</a:t>
            </a:r>
            <a:r>
              <a:rPr lang="en-US" dirty="0" smtClean="0">
                <a:solidFill>
                  <a:srgbClr val="FFC000"/>
                </a:solidFill>
              </a:rPr>
              <a:t> The CAG certifies the annual accounts (including </a:t>
            </a:r>
            <a:r>
              <a:rPr lang="en-US" dirty="0" smtClean="0">
                <a:solidFill>
                  <a:srgbClr val="FFC000"/>
                </a:solidFill>
                <a:hlinkClick r:id="rId2"/>
              </a:rPr>
              <a:t>Appropriation Accounts</a:t>
            </a:r>
            <a:r>
              <a:rPr lang="en-US" dirty="0" smtClean="0">
                <a:solidFill>
                  <a:srgbClr val="FFC000"/>
                </a:solidFill>
              </a:rPr>
              <a:t>) and the accounts are then laid before the state legislature. </a:t>
            </a:r>
          </a:p>
          <a:p>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Recording financial transactions: </a:t>
            </a:r>
            <a:br>
              <a:rPr lang="en-US" b="1" dirty="0" smtClean="0"/>
            </a:br>
            <a:endParaRPr lang="en-US" dirty="0"/>
          </a:p>
        </p:txBody>
      </p:sp>
      <p:sp>
        <p:nvSpPr>
          <p:cNvPr id="3" name="Content Placeholder 2"/>
          <p:cNvSpPr>
            <a:spLocks noGrp="1"/>
          </p:cNvSpPr>
          <p:nvPr>
            <p:ph idx="1"/>
          </p:nvPr>
        </p:nvSpPr>
        <p:spPr/>
        <p:txBody>
          <a:bodyPr/>
          <a:lstStyle/>
          <a:p>
            <a:r>
              <a:rPr lang="en-US" b="1" dirty="0" smtClean="0">
                <a:solidFill>
                  <a:srgbClr val="FFC000"/>
                </a:solidFill>
              </a:rPr>
              <a:t>Recording financial transactions: </a:t>
            </a:r>
          </a:p>
          <a:p>
            <a:pPr fontAlgn="ctr"/>
            <a:r>
              <a:rPr lang="en-US" dirty="0" smtClean="0">
                <a:solidFill>
                  <a:srgbClr val="FFC000"/>
                </a:solidFill>
              </a:rPr>
              <a:t>Government accounting involves systematically recording all financial activities, including receipts and payments, to keep a clear record of public funds. </a:t>
            </a:r>
          </a:p>
          <a:p>
            <a:r>
              <a:rPr lang="en-US" b="1" dirty="0" smtClean="0">
                <a:solidFill>
                  <a:srgbClr val="FFC000"/>
                </a:solidFill>
              </a:rPr>
              <a:t>Classifying expenditures: </a:t>
            </a:r>
          </a:p>
          <a:p>
            <a:r>
              <a:rPr lang="en-US" dirty="0" smtClean="0">
                <a:solidFill>
                  <a:srgbClr val="FFC000"/>
                </a:solidFill>
              </a:rPr>
              <a:t>Expenditures are often classified using a multi-level system to track spending on different functions, programs, and </a:t>
            </a:r>
            <a:r>
              <a:rPr lang="en-US" dirty="0" smtClean="0"/>
              <a:t>schemes. </a:t>
            </a:r>
          </a:p>
          <a:p>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C000"/>
                </a:solidFill>
              </a:rPr>
              <a:t>Public accountability</a:t>
            </a: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solidFill>
                  <a:srgbClr val="FFC000"/>
                </a:solidFill>
              </a:rPr>
              <a:t>Public accountability: </a:t>
            </a:r>
          </a:p>
          <a:p>
            <a:pPr fontAlgn="ctr"/>
            <a:r>
              <a:rPr lang="en-US" dirty="0" smtClean="0">
                <a:solidFill>
                  <a:srgbClr val="FFC000"/>
                </a:solidFill>
              </a:rPr>
              <a:t>The system ensures transparency and accountability by providing a comprehensive picture of government financial activities to the public and legislative bodies. </a:t>
            </a:r>
          </a:p>
          <a:p>
            <a:r>
              <a:rPr lang="en-US" b="1" dirty="0" smtClean="0">
                <a:solidFill>
                  <a:srgbClr val="FFC000"/>
                </a:solidFill>
              </a:rPr>
              <a:t>Budgetary control: </a:t>
            </a:r>
          </a:p>
          <a:p>
            <a:pPr fontAlgn="ctr"/>
            <a:r>
              <a:rPr lang="en-US" dirty="0" smtClean="0">
                <a:solidFill>
                  <a:srgbClr val="FFC000"/>
                </a:solidFill>
              </a:rPr>
              <a:t>Accounts are maintained in conformity with the annual budget, which is a critical tool for financial planning and control. </a:t>
            </a:r>
          </a:p>
          <a:p>
            <a:r>
              <a:rPr lang="en-US" b="1" dirty="0" smtClean="0">
                <a:solidFill>
                  <a:srgbClr val="FFC000"/>
                </a:solidFill>
              </a:rPr>
              <a:t>Cash basis of accounting: </a:t>
            </a:r>
          </a:p>
          <a:p>
            <a:r>
              <a:rPr lang="en-US" dirty="0" smtClean="0">
                <a:solidFill>
                  <a:srgbClr val="FFC000"/>
                </a:solidFill>
              </a:rPr>
              <a:t>Transactions are recorded on a cash basis, meaning only actual cash receipts </a:t>
            </a:r>
            <a:r>
              <a:rPr lang="en-US" dirty="0" smtClean="0"/>
              <a:t>and payments during a fiscal year are recorded. </a:t>
            </a:r>
          </a:p>
          <a:p>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idx="1"/>
          </p:nvPr>
        </p:nvSpPr>
        <p:spPr/>
        <p:txBody>
          <a:bodyPr/>
          <a:lstStyle/>
          <a:p>
            <a:r>
              <a:rPr lang="hi-IN" dirty="0" smtClean="0">
                <a:solidFill>
                  <a:srgbClr val="C00000"/>
                </a:solidFill>
              </a:rPr>
              <a:t>सरकारी लेखांकन, सभी सरकारी कार्यालयों के राजस्व और व्यय सहित सभी वित्तीय लेन-देनों को एकत्रित करने, </a:t>
            </a:r>
            <a:endParaRPr lang="en-US" dirty="0" smtClean="0">
              <a:solidFill>
                <a:srgbClr val="C00000"/>
              </a:solidFill>
            </a:endParaRPr>
          </a:p>
          <a:p>
            <a:r>
              <a:rPr lang="hi-IN" dirty="0" smtClean="0">
                <a:solidFill>
                  <a:srgbClr val="00B050"/>
                </a:solidFill>
              </a:rPr>
              <a:t>वर्गीकृत करने, </a:t>
            </a:r>
            <a:endParaRPr lang="en-US" dirty="0" smtClean="0">
              <a:solidFill>
                <a:srgbClr val="00B050"/>
              </a:solidFill>
            </a:endParaRPr>
          </a:p>
          <a:p>
            <a:r>
              <a:rPr lang="hi-IN" dirty="0" smtClean="0">
                <a:solidFill>
                  <a:srgbClr val="002060"/>
                </a:solidFill>
              </a:rPr>
              <a:t>अभिलेखित करने, </a:t>
            </a:r>
            <a:endParaRPr lang="en-US" dirty="0" smtClean="0">
              <a:solidFill>
                <a:srgbClr val="002060"/>
              </a:solidFill>
            </a:endParaRPr>
          </a:p>
          <a:p>
            <a:r>
              <a:rPr lang="hi-IN" dirty="0" smtClean="0"/>
              <a:t>सारांशित करने और व्याख्या करने की एक वैज्ञानिक प्रक्रिया है। यह सार्वजनिक धन का रिकॉर्ड रखता है।</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b="1" dirty="0" smtClean="0">
                <a:solidFill>
                  <a:srgbClr val="FFC000"/>
                </a:solidFill>
              </a:rPr>
              <a:t>Accrual basis accounting: </a:t>
            </a:r>
          </a:p>
          <a:p>
            <a:pPr fontAlgn="ctr"/>
            <a:r>
              <a:rPr lang="en-US" dirty="0" smtClean="0">
                <a:solidFill>
                  <a:srgbClr val="FFC000"/>
                </a:solidFill>
              </a:rPr>
              <a:t>Some modern reforms are introducing or adopting accrual accounting principles, where revenue is recognized when earned and expenses when incurred, regardless of when cash changes hands. </a:t>
            </a:r>
          </a:p>
          <a:p>
            <a:pPr>
              <a:buNone/>
            </a:pPr>
            <a:r>
              <a:rPr lang="en-US" dirty="0" smtClean="0">
                <a:solidFill>
                  <a:srgbClr val="FFC000"/>
                </a:solidFill>
              </a:rPr>
              <a:t> </a:t>
            </a:r>
          </a:p>
          <a:p>
            <a:r>
              <a:rPr lang="en-US" b="1" dirty="0" smtClean="0">
                <a:solidFill>
                  <a:srgbClr val="FFC000"/>
                </a:solidFill>
              </a:rPr>
              <a:t>Unique equation: </a:t>
            </a:r>
          </a:p>
          <a:p>
            <a:pPr fontAlgn="ctr"/>
            <a:r>
              <a:rPr lang="en-US" dirty="0" smtClean="0">
                <a:solidFill>
                  <a:srgbClr val="FFC000"/>
                </a:solidFill>
              </a:rPr>
              <a:t>The accounting equation for governments can be presented as assets minus liabilities equal to net position or fund balance, which is similar to equity in a business. </a:t>
            </a:r>
          </a:p>
          <a:p>
            <a:pPr>
              <a:buNone/>
            </a:pPr>
            <a:r>
              <a:rPr lang="en-US" dirty="0" smtClean="0">
                <a:solidFill>
                  <a:srgbClr val="FFC000"/>
                </a:solidFill>
              </a:rPr>
              <a:t/>
            </a:r>
            <a:br>
              <a:rPr lang="en-US" dirty="0" smtClean="0">
                <a:solidFill>
                  <a:srgbClr val="FFC000"/>
                </a:solidFill>
              </a:rPr>
            </a:br>
            <a:endParaRPr lang="en-US" dirty="0">
              <a:solidFill>
                <a:srgbClr val="FFC000"/>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604"/>
            <a:ext cx="8229600" cy="1418484"/>
          </a:xfrm>
        </p:spPr>
        <p:txBody>
          <a:bodyPr>
            <a:normAutofit fontScale="90000"/>
          </a:bodyPr>
          <a:lstStyle/>
          <a:p>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hi-IN" dirty="0" smtClean="0"/>
              <a:t> </a:t>
            </a:r>
            <a:r>
              <a:rPr lang="hi-IN" dirty="0" smtClean="0">
                <a:solidFill>
                  <a:srgbClr val="0070C0"/>
                </a:solidFill>
              </a:rPr>
              <a:t>लेनदेन एकत्र करना और उनका विश्लेषण करना, प्रविष्टियों को जर्नलाइज़ करना, प्रविष्टियों को खाता बही में पोस्ट करना, त्रुटियों और परीक्षण संतुलन की जांच करना, और अंत में, रिपोर्टिंग अवधि ।</a:t>
            </a:r>
            <a:endParaRPr lang="en-US" dirty="0" smtClean="0">
              <a:solidFill>
                <a:srgbClr val="0070C0"/>
              </a:solidFill>
            </a:endParaRPr>
          </a:p>
          <a:p>
            <a:endParaRPr lang="en-US" dirty="0" smtClean="0">
              <a:solidFill>
                <a:srgbClr val="0070C0"/>
              </a:solidFill>
            </a:endParaRPr>
          </a:p>
          <a:p>
            <a:r>
              <a:rPr lang="hi-IN" dirty="0" smtClean="0">
                <a:solidFill>
                  <a:srgbClr val="0070C0"/>
                </a:solidFill>
              </a:rPr>
              <a:t>भारतीय लेखा मानक (संक्षिप्त रूप में </a:t>
            </a:r>
            <a:r>
              <a:rPr lang="en-US" dirty="0" err="1" smtClean="0">
                <a:solidFill>
                  <a:srgbClr val="0070C0"/>
                </a:solidFill>
              </a:rPr>
              <a:t>Ind_AS</a:t>
            </a:r>
            <a:r>
              <a:rPr lang="en-US" dirty="0" smtClean="0">
                <a:solidFill>
                  <a:srgbClr val="0070C0"/>
                </a:solidFill>
              </a:rPr>
              <a:t>) </a:t>
            </a:r>
            <a:r>
              <a:rPr lang="hi-IN" dirty="0" smtClean="0">
                <a:solidFill>
                  <a:srgbClr val="0070C0"/>
                </a:solidFill>
              </a:rPr>
              <a:t>भारत में कंपनियों द्वारा अपनाया गया लेखा मानक है और लेखा मानक बोर्ड (</a:t>
            </a:r>
            <a:r>
              <a:rPr lang="en-US" dirty="0" smtClean="0">
                <a:solidFill>
                  <a:srgbClr val="0070C0"/>
                </a:solidFill>
              </a:rPr>
              <a:t>ASB) </a:t>
            </a:r>
            <a:r>
              <a:rPr lang="hi-IN" dirty="0" smtClean="0">
                <a:solidFill>
                  <a:srgbClr val="0070C0"/>
                </a:solidFill>
              </a:rPr>
              <a:t>की देखरेख में जारी किया जाता है, जिसका गठन वर्ष 1977 में एक निकाय के रूप में किया गया था ।</a:t>
            </a:r>
            <a:endParaRPr lang="en-US" dirty="0">
              <a:solidFill>
                <a:srgbClr val="0070C0"/>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hi-IN" dirty="0" smtClean="0">
                <a:solidFill>
                  <a:srgbClr val="7030A0"/>
                </a:solidFill>
              </a:rPr>
              <a:t>लेखांकन प्रणाली में बहीखाता पद्धति के दो प्रकार हैं: </a:t>
            </a:r>
            <a:endParaRPr lang="en-US" dirty="0" smtClean="0">
              <a:solidFill>
                <a:srgbClr val="7030A0"/>
              </a:solidFill>
            </a:endParaRPr>
          </a:p>
          <a:p>
            <a:r>
              <a:rPr lang="hi-IN" dirty="0" smtClean="0">
                <a:solidFill>
                  <a:srgbClr val="7030A0"/>
                </a:solidFill>
              </a:rPr>
              <a:t>एकल-प्रविष्टि प्रणाली और दोहरी-प्रविष्टि प्रणाली। </a:t>
            </a:r>
            <a:endParaRPr lang="en-US" dirty="0" smtClean="0">
              <a:solidFill>
                <a:srgbClr val="7030A0"/>
              </a:solidFill>
            </a:endParaRPr>
          </a:p>
          <a:p>
            <a:r>
              <a:rPr lang="hi-IN" dirty="0" smtClean="0">
                <a:solidFill>
                  <a:srgbClr val="7030A0"/>
                </a:solidFill>
              </a:rPr>
              <a:t>वित्तीय लेनदेन को चार अलग-अलग लेखांकन प्रणालियों में दर्ज किया जा सकता है: मैनुअल, </a:t>
            </a:r>
            <a:endParaRPr lang="en-US" dirty="0" smtClean="0">
              <a:solidFill>
                <a:srgbClr val="7030A0"/>
              </a:solidFill>
            </a:endParaRPr>
          </a:p>
          <a:p>
            <a:r>
              <a:rPr lang="hi-IN" dirty="0" smtClean="0">
                <a:solidFill>
                  <a:srgbClr val="7030A0"/>
                </a:solidFill>
              </a:rPr>
              <a:t>कम्प्यूटरीकृत, क्लाउड-आधारित, और</a:t>
            </a:r>
            <a:r>
              <a:rPr lang="en-US" dirty="0" smtClean="0">
                <a:solidFill>
                  <a:srgbClr val="7030A0"/>
                </a:solidFill>
              </a:rPr>
              <a:t> </a:t>
            </a:r>
            <a:r>
              <a:rPr lang="hi-IN" dirty="0" smtClean="0">
                <a:solidFill>
                  <a:srgbClr val="7030A0"/>
                </a:solidFill>
              </a:rPr>
              <a:t>एंटरप्राइज़ रिसोर्सिंग प्लानिंग (ईआरपी) ।</a:t>
            </a:r>
            <a:endParaRPr lang="en-US" dirty="0">
              <a:solidFill>
                <a:srgbClr val="7030A0"/>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buNone/>
            </a:pPr>
            <a:r>
              <a:rPr lang="en-US" dirty="0" smtClean="0"/>
              <a:t>.</a:t>
            </a:r>
          </a:p>
          <a:p>
            <a:r>
              <a:rPr lang="hi-IN" dirty="0" smtClean="0">
                <a:solidFill>
                  <a:srgbClr val="7030A0"/>
                </a:solidFill>
              </a:rPr>
              <a:t>लेखांकन के पाँच तत्व संपूर्ण लेखांकन प्रक्रिया के मूलभूत आधार हैं। इन तत्वों में परिसंपत्तियाँ, देनदारियाँ, इक्विटी, राजस्व और व्यय शामिल हैं।</a:t>
            </a:r>
            <a:endParaRPr lang="en-US" dirty="0" smtClean="0">
              <a:solidFill>
                <a:srgbClr val="7030A0"/>
              </a:solidFill>
            </a:endParaRPr>
          </a:p>
          <a:p>
            <a:r>
              <a:rPr lang="hi-IN" dirty="0" smtClean="0">
                <a:solidFill>
                  <a:srgbClr val="00B050"/>
                </a:solidFill>
              </a:rPr>
              <a:t>सरकारी खाते वार्षिक बजट, भारत की समेकित निधि, आकस्मिकता निधि और सार्वजनिक खाते पर आधारित होते हैं। वर्ष के दौरान प्राप्तियां और भुगतान दर्ज किए जाते हैं।</a:t>
            </a:r>
            <a:endParaRPr lang="en-US" dirty="0">
              <a:solidFill>
                <a:srgbClr val="00B050"/>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t>, </a:t>
            </a:r>
            <a:r>
              <a:rPr lang="hi-IN" dirty="0" smtClean="0">
                <a:solidFill>
                  <a:srgbClr val="002060"/>
                </a:solidFill>
              </a:rPr>
              <a:t>समृद्ध विशेषताओं और मज़बूत पारिस्थितिकी तंत्र के कारण टैली भारत में इस्तेमाल होने वाला सबसे लोकप्रिय अकाउंटिंग सॉफ़्टवेयर बना हुआ है </a:t>
            </a:r>
            <a:r>
              <a:rPr lang="hi-IN" dirty="0" smtClean="0">
                <a:solidFill>
                  <a:srgbClr val="002060"/>
                </a:solidFill>
              </a:rPr>
              <a:t>।</a:t>
            </a:r>
            <a:endParaRPr lang="en-US" dirty="0" smtClean="0">
              <a:solidFill>
                <a:srgbClr val="002060"/>
              </a:solidFill>
            </a:endParaRPr>
          </a:p>
          <a:p>
            <a:r>
              <a:rPr lang="hi-IN" dirty="0" smtClean="0">
                <a:solidFill>
                  <a:srgbClr val="002060"/>
                </a:solidFill>
              </a:rPr>
              <a:t> </a:t>
            </a:r>
            <a:r>
              <a:rPr lang="hi-IN" dirty="0" smtClean="0">
                <a:solidFill>
                  <a:srgbClr val="00B050"/>
                </a:solidFill>
              </a:rPr>
              <a:t>व्यवसाय के आकार और ज़रूरतों के आधार पर, अन्य प्रमुख विकल्पों में ज़ोहो बुक्स, मार्ग ईआरपी और व्यापार शामिल हैं।</a:t>
            </a:r>
            <a:endParaRPr lang="en-US" dirty="0" smtClean="0">
              <a:solidFill>
                <a:srgbClr val="00B050"/>
              </a:solidFill>
            </a:endParaRPr>
          </a:p>
          <a:p>
            <a:endParaRPr lang="en-US" dirty="0" smtClean="0"/>
          </a:p>
          <a:p>
            <a:r>
              <a:rPr lang="hi-IN" dirty="0" smtClean="0">
                <a:solidFill>
                  <a:srgbClr val="C00000"/>
                </a:solidFill>
              </a:rPr>
              <a:t>लेखांकन के तीन मुख्य प्रकार क्या हैं? लेखांकन के तीन मुख्य प्रकारों में वित्तीय लेखांकन, प्रबंधकीय लेखांकन और लागत लेखांकन शामिल हैं।</a:t>
            </a:r>
            <a:endParaRPr lang="en-US" dirty="0">
              <a:solidFill>
                <a:srgbClr val="C00000"/>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lnSpcReduction="10000"/>
          </a:bodyPr>
          <a:lstStyle/>
          <a:p>
            <a:endParaRPr lang="en-US" dirty="0" smtClean="0"/>
          </a:p>
          <a:p>
            <a:r>
              <a:rPr lang="hi-IN" dirty="0" smtClean="0"/>
              <a:t>भारत में सीपीए </a:t>
            </a:r>
            <a:r>
              <a:rPr lang="en-US" dirty="0" smtClean="0"/>
              <a:t>( </a:t>
            </a:r>
            <a:r>
              <a:rPr lang="en-US" dirty="0" smtClean="0">
                <a:solidFill>
                  <a:srgbClr val="C00000"/>
                </a:solidFill>
              </a:rPr>
              <a:t>Certified chartered accountant)</a:t>
            </a:r>
            <a:r>
              <a:rPr lang="hi-IN" dirty="0" smtClean="0"/>
              <a:t>प्रमाणित सार्वजनिक लेखाकार की भूमिका</a:t>
            </a:r>
            <a:br>
              <a:rPr lang="hi-IN" dirty="0" smtClean="0"/>
            </a:br>
            <a:r>
              <a:rPr lang="hi-IN" dirty="0" smtClean="0"/>
              <a:t/>
            </a:r>
            <a:br>
              <a:rPr lang="hi-IN" dirty="0" smtClean="0"/>
            </a:br>
            <a:r>
              <a:rPr lang="hi-IN" dirty="0" smtClean="0">
                <a:solidFill>
                  <a:srgbClr val="C00000"/>
                </a:solidFill>
              </a:rPr>
              <a:t>कर सलाहकार: सीपीए व्यक्तियों, व्यवसायों और अन्य संगठनों के लिए कर रिटर्न तैयार कर सकते हैं और कर नियोजन और अनुपालन मामलों पर ग्राहकों को सलाह दे सकते हैं।</a:t>
            </a:r>
          </a:p>
          <a:p>
            <a:r>
              <a:rPr lang="hi-IN" dirty="0" smtClean="0"/>
              <a:t/>
            </a:r>
            <a:br>
              <a:rPr lang="hi-IN" dirty="0" smtClean="0"/>
            </a:br>
            <a:r>
              <a:rPr lang="en-US" dirty="0" smtClean="0"/>
              <a:t/>
            </a:r>
            <a:br>
              <a:rPr lang="en-US" dirty="0" smtClean="0"/>
            </a:b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p:txBody>
          <a:bodyPr>
            <a:normAutofit fontScale="92500"/>
          </a:bodyPr>
          <a:lstStyle/>
          <a:p>
            <a:r>
              <a:rPr lang="hi-IN" dirty="0" smtClean="0">
                <a:solidFill>
                  <a:srgbClr val="00B050"/>
                </a:solidFill>
              </a:rPr>
              <a:t>अंतर्राष्ट्रीय लेखा मानक (</a:t>
            </a:r>
            <a:r>
              <a:rPr lang="en-US" dirty="0" smtClean="0">
                <a:solidFill>
                  <a:srgbClr val="00B050"/>
                </a:solidFill>
              </a:rPr>
              <a:t>IAS) </a:t>
            </a:r>
            <a:r>
              <a:rPr lang="hi-IN" dirty="0" smtClean="0">
                <a:solidFill>
                  <a:srgbClr val="00B050"/>
                </a:solidFill>
              </a:rPr>
              <a:t>मानक वैश्विक आर्थिक बहीखाता पद्धति के लिए प्रस्तावित स्वतंत्र अंतर्राष्ट्रीय लेखा मानकों का पहला समूह था। </a:t>
            </a:r>
            <a:r>
              <a:rPr lang="en-US" dirty="0" smtClean="0">
                <a:solidFill>
                  <a:srgbClr val="00B050"/>
                </a:solidFill>
              </a:rPr>
              <a:t>IAS </a:t>
            </a:r>
            <a:r>
              <a:rPr lang="hi-IN" dirty="0" smtClean="0">
                <a:solidFill>
                  <a:srgbClr val="00B050"/>
                </a:solidFill>
              </a:rPr>
              <a:t>का निर्माण 1973 में लंदन स्थित अंतर्राष्ट्रीय लेखा मानक समिति (</a:t>
            </a:r>
            <a:r>
              <a:rPr lang="en-US" dirty="0" smtClean="0">
                <a:solidFill>
                  <a:srgbClr val="00B050"/>
                </a:solidFill>
              </a:rPr>
              <a:t>IASC) </a:t>
            </a:r>
            <a:r>
              <a:rPr lang="hi-IN" dirty="0" smtClean="0">
                <a:solidFill>
                  <a:srgbClr val="00B050"/>
                </a:solidFill>
              </a:rPr>
              <a:t>द्वारा किया गया था।</a:t>
            </a:r>
            <a:endParaRPr lang="en-US" dirty="0" smtClean="0">
              <a:solidFill>
                <a:srgbClr val="00B050"/>
              </a:solidFill>
            </a:endParaRPr>
          </a:p>
          <a:p>
            <a:endParaRPr lang="en-US" dirty="0" smtClean="0"/>
          </a:p>
          <a:p>
            <a:r>
              <a:rPr lang="hi-IN" dirty="0" smtClean="0">
                <a:solidFill>
                  <a:srgbClr val="002060"/>
                </a:solidFill>
              </a:rPr>
              <a:t>इस मानक का उद्देश्य समेकित वित्तीय विवरणों की तैयारी और प्रस्तुति के लिए सिद्धांत और प्रक्रियाएँ निर्धारित करना है। समेकित वित्तीय विवरण मूल कंपनी (जिसे होल्डिंग उद्यम भी कहा जाता है) द्वारा अपने समूह की आर्थिक गतिविधियों के बारे में वित्तीय जानकारी प्रदान करने के लिए प्रस्तुत किए जाते हैं।</a:t>
            </a:r>
            <a:endParaRPr lang="en-US" dirty="0">
              <a:solidFill>
                <a:srgbClr val="002060"/>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p:txBody>
          <a:bodyPr>
            <a:normAutofit/>
          </a:bodyPr>
          <a:lstStyle/>
          <a:p>
            <a:pPr>
              <a:buNone/>
            </a:pPr>
            <a:r>
              <a:rPr lang="en-US" dirty="0" smtClean="0"/>
              <a:t> 	</a:t>
            </a:r>
          </a:p>
          <a:p>
            <a:pPr>
              <a:buNone/>
            </a:pPr>
            <a:r>
              <a:rPr lang="hi-IN" dirty="0" smtClean="0">
                <a:solidFill>
                  <a:srgbClr val="C00000"/>
                </a:solidFill>
              </a:rPr>
              <a:t> आय विवरण,</a:t>
            </a:r>
            <a:endParaRPr lang="en-US" dirty="0" smtClean="0">
              <a:solidFill>
                <a:srgbClr val="C00000"/>
              </a:solidFill>
            </a:endParaRPr>
          </a:p>
          <a:p>
            <a:pPr>
              <a:buNone/>
            </a:pPr>
            <a:r>
              <a:rPr lang="hi-IN" dirty="0" smtClean="0">
                <a:solidFill>
                  <a:srgbClr val="C00000"/>
                </a:solidFill>
              </a:rPr>
              <a:t>बैलेंस शीट, </a:t>
            </a:r>
            <a:endParaRPr lang="en-US" dirty="0" smtClean="0">
              <a:solidFill>
                <a:srgbClr val="C00000"/>
              </a:solidFill>
            </a:endParaRPr>
          </a:p>
          <a:p>
            <a:pPr>
              <a:buNone/>
            </a:pPr>
            <a:r>
              <a:rPr lang="hi-IN" dirty="0" smtClean="0">
                <a:solidFill>
                  <a:srgbClr val="C00000"/>
                </a:solidFill>
              </a:rPr>
              <a:t>नकदी प्रवाह विवरण</a:t>
            </a:r>
            <a:endParaRPr lang="en-US" dirty="0" smtClean="0">
              <a:solidFill>
                <a:srgbClr val="C00000"/>
              </a:solidFill>
            </a:endParaRPr>
          </a:p>
          <a:p>
            <a:pPr>
              <a:buNone/>
            </a:pPr>
            <a:r>
              <a:rPr lang="hi-IN" dirty="0" smtClean="0">
                <a:solidFill>
                  <a:srgbClr val="C00000"/>
                </a:solidFill>
              </a:rPr>
              <a:t> और मालिक इक्विटी विवरण</a:t>
            </a:r>
            <a:r>
              <a:rPr lang="hi-IN" dirty="0" smtClean="0"/>
              <a:t> । </a:t>
            </a:r>
            <a:endParaRPr lang="en-US" dirty="0" smtClean="0"/>
          </a:p>
          <a:p>
            <a:pPr>
              <a:buNone/>
            </a:pPr>
            <a:r>
              <a:rPr lang="hi-IN" dirty="0" smtClean="0"/>
              <a:t>इन चार लेखांकन वित्तीय विवरणों को तैयार करके, आप देख पाएँगे कि आपकी कंपनी की वित्तीय स्थिति कैसी है या किन क्षेत्रों में सुधार की ज़रूरत है।</a:t>
            </a:r>
            <a:endParaRPr lang="en-US" dirty="0" smtClean="0"/>
          </a:p>
          <a:p>
            <a:pPr>
              <a:buNone/>
            </a:pPr>
            <a:endParaRPr lang="en-US" dirty="0" smtClean="0"/>
          </a:p>
          <a:p>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r>
              <a:rPr lang="hi-IN" dirty="0" smtClean="0">
                <a:solidFill>
                  <a:srgbClr val="0070C0"/>
                </a:solidFill>
              </a:rPr>
              <a:t>सरकारी निधि के पांच मुख्य प्रकार हैं, जिनमें</a:t>
            </a:r>
            <a:endParaRPr lang="en-US" dirty="0" smtClean="0">
              <a:solidFill>
                <a:srgbClr val="0070C0"/>
              </a:solidFill>
            </a:endParaRPr>
          </a:p>
          <a:p>
            <a:r>
              <a:rPr lang="hi-IN" dirty="0" smtClean="0">
                <a:solidFill>
                  <a:srgbClr val="0070C0"/>
                </a:solidFill>
              </a:rPr>
              <a:t> सामान्य निधि, </a:t>
            </a:r>
            <a:endParaRPr lang="en-US" dirty="0" smtClean="0">
              <a:solidFill>
                <a:srgbClr val="0070C0"/>
              </a:solidFill>
            </a:endParaRPr>
          </a:p>
          <a:p>
            <a:r>
              <a:rPr lang="hi-IN" dirty="0" smtClean="0">
                <a:solidFill>
                  <a:srgbClr val="0070C0"/>
                </a:solidFill>
              </a:rPr>
              <a:t>पूंजी परियोजना निधि,</a:t>
            </a:r>
            <a:endParaRPr lang="en-US" dirty="0" smtClean="0">
              <a:solidFill>
                <a:srgbClr val="0070C0"/>
              </a:solidFill>
            </a:endParaRPr>
          </a:p>
          <a:p>
            <a:r>
              <a:rPr lang="hi-IN" dirty="0" smtClean="0">
                <a:solidFill>
                  <a:srgbClr val="0070C0"/>
                </a:solidFill>
              </a:rPr>
              <a:t>स्थायी निधि, </a:t>
            </a:r>
            <a:endParaRPr lang="en-US" dirty="0" smtClean="0">
              <a:solidFill>
                <a:srgbClr val="0070C0"/>
              </a:solidFill>
            </a:endParaRPr>
          </a:p>
          <a:p>
            <a:r>
              <a:rPr lang="hi-IN" dirty="0" smtClean="0">
                <a:solidFill>
                  <a:srgbClr val="0070C0"/>
                </a:solidFill>
              </a:rPr>
              <a:t>विशेष राजस्व निधि और </a:t>
            </a:r>
            <a:endParaRPr lang="en-US" dirty="0" smtClean="0">
              <a:solidFill>
                <a:srgbClr val="0070C0"/>
              </a:solidFill>
            </a:endParaRPr>
          </a:p>
          <a:p>
            <a:r>
              <a:rPr lang="hi-IN" dirty="0" smtClean="0">
                <a:solidFill>
                  <a:srgbClr val="0070C0"/>
                </a:solidFill>
              </a:rPr>
              <a:t>ऋण सेवा निधि शामिल हैं।</a:t>
            </a:r>
            <a:endParaRPr lang="en-US" dirty="0">
              <a:solidFill>
                <a:srgbClr val="0070C0"/>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hi-IN" dirty="0" smtClean="0"/>
              <a:t>1) </a:t>
            </a:r>
            <a:r>
              <a:rPr lang="hi-IN" dirty="0" smtClean="0">
                <a:solidFill>
                  <a:srgbClr val="C00000"/>
                </a:solidFill>
              </a:rPr>
              <a:t>प्राप्तकर्ता को डेबिट करें और देने वाले को क्रेडिट करें</a:t>
            </a:r>
            <a:r>
              <a:rPr lang="hi-IN" dirty="0" smtClean="0"/>
              <a:t>,</a:t>
            </a:r>
            <a:endParaRPr lang="en-US" dirty="0" smtClean="0"/>
          </a:p>
          <a:p>
            <a:r>
              <a:rPr lang="hi-IN" dirty="0" smtClean="0"/>
              <a:t> (2) </a:t>
            </a:r>
            <a:r>
              <a:rPr lang="hi-IN" dirty="0" smtClean="0">
                <a:solidFill>
                  <a:srgbClr val="0070C0"/>
                </a:solidFill>
              </a:rPr>
              <a:t>जो आता है उसे डेबिट करें और जो जाता है उसे क्रेडिट करें,</a:t>
            </a:r>
            <a:r>
              <a:rPr lang="hi-IN" dirty="0" smtClean="0"/>
              <a:t> और </a:t>
            </a:r>
            <a:endParaRPr lang="en-US" dirty="0" smtClean="0"/>
          </a:p>
          <a:p>
            <a:r>
              <a:rPr lang="hi-IN" dirty="0" smtClean="0"/>
              <a:t>(3) </a:t>
            </a:r>
            <a:r>
              <a:rPr lang="hi-IN" dirty="0" smtClean="0">
                <a:solidFill>
                  <a:srgbClr val="00B050"/>
                </a:solidFill>
              </a:rPr>
              <a:t>व्यय और हानि को डेबिट करें, आय और लाभ को क्रेडिट करें ।</a:t>
            </a:r>
            <a:endParaRPr lang="en-US" dirty="0" smtClean="0">
              <a:solidFill>
                <a:srgbClr val="00B050"/>
              </a:solidFill>
            </a:endParaRPr>
          </a:p>
          <a:p>
            <a:r>
              <a:rPr lang="hi-IN" dirty="0" smtClean="0">
                <a:solidFill>
                  <a:srgbClr val="00B050"/>
                </a:solidFill>
              </a:rPr>
              <a:t>  </a:t>
            </a:r>
            <a:endParaRPr lang="en-US" dirty="0" smtClean="0">
              <a:solidFill>
                <a:srgbClr val="00B050"/>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hi-IN" dirty="0" smtClean="0">
                <a:solidFill>
                  <a:srgbClr val="0070C0"/>
                </a:solidFill>
              </a:rPr>
              <a:t>खातों का चार्ट  जिसका उपयोग हम वित्तीय प्रणालियों में लेनदेन के लिए करते हैं।</a:t>
            </a:r>
            <a:endParaRPr lang="en-US" dirty="0" smtClean="0">
              <a:solidFill>
                <a:srgbClr val="0070C0"/>
              </a:solidFill>
            </a:endParaRPr>
          </a:p>
          <a:p>
            <a:r>
              <a:rPr lang="en-US" b="1" dirty="0" err="1" smtClean="0">
                <a:solidFill>
                  <a:srgbClr val="0070C0"/>
                </a:solidFill>
              </a:rPr>
              <a:t>Tuborg</a:t>
            </a:r>
            <a:r>
              <a:rPr lang="en-US" b="1" dirty="0" smtClean="0">
                <a:solidFill>
                  <a:srgbClr val="0070C0"/>
                </a:solidFill>
              </a:rPr>
              <a:t>"</a:t>
            </a:r>
            <a:r>
              <a:rPr lang="en-US" dirty="0" smtClean="0">
                <a:solidFill>
                  <a:srgbClr val="0070C0"/>
                </a:solidFill>
              </a:rPr>
              <a:t> refers to a brand</a:t>
            </a:r>
          </a:p>
          <a:p>
            <a:r>
              <a:rPr lang="en-US" b="1" dirty="0" smtClean="0">
                <a:solidFill>
                  <a:srgbClr val="0070C0"/>
                </a:solidFill>
              </a:rPr>
              <a:t>Objects</a:t>
            </a:r>
            <a:r>
              <a:rPr lang="en-US" dirty="0" smtClean="0">
                <a:solidFill>
                  <a:srgbClr val="0070C0"/>
                </a:solidFill>
              </a:rPr>
              <a:t>: </a:t>
            </a:r>
            <a:r>
              <a:rPr lang="hi-IN" dirty="0" smtClean="0">
                <a:solidFill>
                  <a:srgbClr val="0070C0"/>
                </a:solidFill>
              </a:rPr>
              <a:t>उद्देश्य (</a:t>
            </a:r>
            <a:r>
              <a:rPr lang="en-US" dirty="0" smtClean="0">
                <a:solidFill>
                  <a:srgbClr val="0070C0"/>
                </a:solidFill>
              </a:rPr>
              <a:t> objectives/aims)</a:t>
            </a:r>
          </a:p>
          <a:p>
            <a:r>
              <a:rPr lang="en-US" b="1" dirty="0" smtClean="0">
                <a:solidFill>
                  <a:srgbClr val="0070C0"/>
                </a:solidFill>
              </a:rPr>
              <a:t>Fund</a:t>
            </a:r>
            <a:r>
              <a:rPr lang="en-US" dirty="0" smtClean="0">
                <a:solidFill>
                  <a:srgbClr val="0070C0"/>
                </a:solidFill>
              </a:rPr>
              <a:t>: </a:t>
            </a:r>
            <a:r>
              <a:rPr lang="hi-IN" dirty="0" smtClean="0">
                <a:solidFill>
                  <a:srgbClr val="0070C0"/>
                </a:solidFill>
              </a:rPr>
              <a:t>निधि </a:t>
            </a:r>
            <a:r>
              <a:rPr lang="en-US" dirty="0" smtClean="0">
                <a:solidFill>
                  <a:srgbClr val="0070C0"/>
                </a:solidFill>
              </a:rPr>
              <a:t>, </a:t>
            </a:r>
            <a:r>
              <a:rPr lang="hi-IN" dirty="0" smtClean="0">
                <a:solidFill>
                  <a:srgbClr val="0070C0"/>
                </a:solidFill>
              </a:rPr>
              <a:t>कोष </a:t>
            </a:r>
            <a:endParaRPr lang="en-US" dirty="0" smtClean="0">
              <a:solidFill>
                <a:srgbClr val="0070C0"/>
              </a:solidFill>
            </a:endParaRPr>
          </a:p>
          <a:p>
            <a:r>
              <a:rPr lang="en-US" b="1" dirty="0" smtClean="0">
                <a:solidFill>
                  <a:srgbClr val="0070C0"/>
                </a:solidFill>
              </a:rPr>
              <a:t>Activity</a:t>
            </a:r>
            <a:r>
              <a:rPr lang="en-US" dirty="0" smtClean="0">
                <a:solidFill>
                  <a:srgbClr val="0070C0"/>
                </a:solidFill>
              </a:rPr>
              <a:t>: </a:t>
            </a:r>
            <a:r>
              <a:rPr lang="hi-IN" dirty="0" smtClean="0">
                <a:solidFill>
                  <a:srgbClr val="0070C0"/>
                </a:solidFill>
              </a:rPr>
              <a:t>गतिविधि </a:t>
            </a:r>
            <a:r>
              <a:rPr lang="en-US" dirty="0" smtClean="0">
                <a:solidFill>
                  <a:srgbClr val="0070C0"/>
                </a:solidFill>
              </a:rPr>
              <a:t> / </a:t>
            </a:r>
            <a:r>
              <a:rPr lang="hi-IN" dirty="0" smtClean="0">
                <a:solidFill>
                  <a:srgbClr val="0070C0"/>
                </a:solidFill>
              </a:rPr>
              <a:t>क्रियाकलाप </a:t>
            </a:r>
            <a:endParaRPr lang="en-US" dirty="0" smtClean="0">
              <a:solidFill>
                <a:srgbClr val="0070C0"/>
              </a:solidFill>
            </a:endParaRPr>
          </a:p>
          <a:p>
            <a:r>
              <a:rPr lang="en-US" b="1" dirty="0" smtClean="0">
                <a:solidFill>
                  <a:srgbClr val="0070C0"/>
                </a:solidFill>
              </a:rPr>
              <a:t>Sub Activity</a:t>
            </a:r>
            <a:r>
              <a:rPr lang="en-US" dirty="0" smtClean="0">
                <a:solidFill>
                  <a:srgbClr val="0070C0"/>
                </a:solidFill>
              </a:rPr>
              <a:t>: </a:t>
            </a:r>
            <a:r>
              <a:rPr lang="hi-IN" dirty="0" smtClean="0">
                <a:solidFill>
                  <a:srgbClr val="0070C0"/>
                </a:solidFill>
              </a:rPr>
              <a:t>उप-गतिविधि</a:t>
            </a:r>
            <a:r>
              <a:rPr lang="en-US" dirty="0" smtClean="0">
                <a:solidFill>
                  <a:srgbClr val="0070C0"/>
                </a:solidFill>
              </a:rPr>
              <a:t>/ </a:t>
            </a:r>
            <a:r>
              <a:rPr lang="hi-IN" dirty="0" smtClean="0">
                <a:solidFill>
                  <a:srgbClr val="0070C0"/>
                </a:solidFill>
              </a:rPr>
              <a:t>उप-क्रियाकलाप </a:t>
            </a:r>
            <a:endParaRPr lang="en-US" dirty="0" smtClean="0">
              <a:solidFill>
                <a:srgbClr val="0070C0"/>
              </a:solidFill>
            </a:endParaRPr>
          </a:p>
          <a:p>
            <a:r>
              <a:rPr lang="en-US" b="1" dirty="0" smtClean="0">
                <a:solidFill>
                  <a:srgbClr val="0070C0"/>
                </a:solidFill>
              </a:rPr>
              <a:t>Root Account</a:t>
            </a:r>
            <a:r>
              <a:rPr lang="en-US" dirty="0" smtClean="0">
                <a:solidFill>
                  <a:srgbClr val="0070C0"/>
                </a:solidFill>
              </a:rPr>
              <a:t>: </a:t>
            </a:r>
            <a:r>
              <a:rPr lang="hi-IN" dirty="0" smtClean="0">
                <a:solidFill>
                  <a:srgbClr val="0070C0"/>
                </a:solidFill>
              </a:rPr>
              <a:t>मूल खाता </a:t>
            </a:r>
            <a:r>
              <a:rPr lang="en-US" dirty="0" smtClean="0">
                <a:solidFill>
                  <a:srgbClr val="0070C0"/>
                </a:solidFill>
              </a:rPr>
              <a:t>/ </a:t>
            </a:r>
            <a:r>
              <a:rPr lang="hi-IN" dirty="0" smtClean="0">
                <a:solidFill>
                  <a:srgbClr val="0070C0"/>
                </a:solidFill>
              </a:rPr>
              <a:t>मुख्य खाता </a:t>
            </a:r>
            <a:r>
              <a:rPr lang="en-US" dirty="0" smtClean="0"/>
              <a:t> </a:t>
            </a:r>
          </a:p>
          <a:p>
            <a:endParaRPr lang="en-US" dirty="0" smtClean="0"/>
          </a:p>
          <a:p>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r>
              <a:rPr lang="hi-IN" dirty="0" smtClean="0"/>
              <a:t>प्रबंधकीय लेखांकन आंतरिक लेखांकन प्रक्रियाओं पर ध्यान केंद्रित करता है और ऐसी रिपोर्टें तैयार करता है जिनका प्रबंधन द्वारा संदर्भ लिया जाता है,</a:t>
            </a:r>
            <a:endParaRPr lang="en-US" dirty="0" smtClean="0"/>
          </a:p>
          <a:p>
            <a:r>
              <a:rPr lang="hi-IN" dirty="0" smtClean="0"/>
              <a:t> जबकि वित्तीय लेखांकन आंतरिक और बाह्य दोनों उपयोग के लिए वित्तीय विवरणों में सूचना को एकत्रित करने पर ध्यान केंद्रित करता है।</a:t>
            </a:r>
            <a:endParaRPr lang="en-US" dirty="0" smtClean="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Type of account</a:t>
            </a:r>
            <a:endParaRPr lang="en-US" dirty="0"/>
          </a:p>
        </p:txBody>
      </p:sp>
      <p:sp>
        <p:nvSpPr>
          <p:cNvPr id="3" name="Content Placeholder 2"/>
          <p:cNvSpPr>
            <a:spLocks noGrp="1"/>
          </p:cNvSpPr>
          <p:nvPr>
            <p:ph idx="1"/>
          </p:nvPr>
        </p:nvSpPr>
        <p:spPr/>
        <p:txBody>
          <a:bodyPr>
            <a:normAutofit fontScale="92500" lnSpcReduction="20000"/>
          </a:bodyPr>
          <a:lstStyle/>
          <a:p>
            <a:r>
              <a:rPr lang="hi-IN" dirty="0" smtClean="0"/>
              <a:t>लेखांकन में तीन प्रकार के खाते होते हैं </a:t>
            </a:r>
            <a:endParaRPr lang="en-US" dirty="0" smtClean="0"/>
          </a:p>
          <a:p>
            <a:r>
              <a:rPr lang="hi-IN" dirty="0" smtClean="0">
                <a:solidFill>
                  <a:srgbClr val="C00000"/>
                </a:solidFill>
              </a:rPr>
              <a:t>व्यक्तिगत खाते व्यक्तियों और संस्थाओं से संबंधित होते हैं;</a:t>
            </a:r>
            <a:endParaRPr lang="en-US" dirty="0" smtClean="0">
              <a:solidFill>
                <a:srgbClr val="C00000"/>
              </a:solidFill>
            </a:endParaRPr>
          </a:p>
          <a:p>
            <a:r>
              <a:rPr lang="hi-IN" dirty="0" smtClean="0">
                <a:solidFill>
                  <a:srgbClr val="C00000"/>
                </a:solidFill>
              </a:rPr>
              <a:t>व्यक्तिगत खाते "प्राप्तकर्ता को डेबिट करें, देने वाले को क्रेडिट करें" के नियम का पालन करते हैं, </a:t>
            </a:r>
            <a:endParaRPr lang="en-US" dirty="0" smtClean="0">
              <a:solidFill>
                <a:srgbClr val="C00000"/>
              </a:solidFill>
            </a:endParaRPr>
          </a:p>
          <a:p>
            <a:endParaRPr lang="en-US" dirty="0" smtClean="0"/>
          </a:p>
          <a:p>
            <a:r>
              <a:rPr lang="hi-IN" dirty="0" smtClean="0">
                <a:solidFill>
                  <a:srgbClr val="002060"/>
                </a:solidFill>
              </a:rPr>
              <a:t>वास्तविक खाते संपत्ति से संबंधित होते हैं, जैसे नकदी और भवन; और नाममात्र खाते आय, व्यय, लाभ और हानि से संबंधित होते हैं। , वास्तविक खाते "जो आता है उसे डेबिट करें, जो जाता है उसे क्रेडिट करें" के नियम का पालन करते हैं, </a:t>
            </a:r>
            <a:endParaRPr lang="en-US" dirty="0" smtClean="0">
              <a:solidFill>
                <a:srgbClr val="002060"/>
              </a:solidFill>
            </a:endParaRPr>
          </a:p>
          <a:p>
            <a:r>
              <a:rPr lang="hi-IN" dirty="0" smtClean="0"/>
              <a:t> </a:t>
            </a:r>
            <a:r>
              <a:rPr lang="en-US" dirty="0" smtClean="0">
                <a:solidFill>
                  <a:srgbClr val="00B050"/>
                </a:solidFill>
              </a:rPr>
              <a:t>Nominal Account</a:t>
            </a:r>
            <a:r>
              <a:rPr lang="hi-IN" dirty="0" smtClean="0">
                <a:solidFill>
                  <a:srgbClr val="00B050"/>
                </a:solidFill>
              </a:rPr>
              <a:t>नाममात्र खाते "सभी व्यय और हानि को डेबिट करें, सभी आय और लाभ को क्रेडिट करें" के नियम का पालन करते हैं।</a:t>
            </a:r>
            <a:r>
              <a:rPr lang="hi-IN" dirty="0" smtClean="0"/>
              <a:t> </a:t>
            </a:r>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a:buNone/>
            </a:pPr>
            <a:endParaRPr lang="hi-IN" dirty="0" smtClean="0"/>
          </a:p>
          <a:p>
            <a:r>
              <a:rPr lang="hi-IN" dirty="0" smtClean="0"/>
              <a:t>लेखांकन विधियाँ कितने प्रकार की होती हैं? लेखांकन की दो मुख्य विधियाँ हैं —नकद विधि और उपार्जन विधि</a:t>
            </a:r>
            <a:endParaRPr lang="en-US" dirty="0" smtClean="0"/>
          </a:p>
          <a:p>
            <a:r>
              <a:rPr lang="hi-IN" dirty="0" smtClean="0"/>
              <a:t>प्राथमिक खाता श्रेणियां हैं: परिसंपत्तियां, देनदारियां, इक्विटी, व्यय और आय (राजस्व)</a:t>
            </a:r>
            <a:endParaRPr lang="en-US" dirty="0" smtClean="0"/>
          </a:p>
          <a:p>
            <a:r>
              <a:rPr lang="hi-IN" dirty="0" smtClean="0"/>
              <a:t>लेखांकन चक्र में पहले चार चरण हैं (1) लेनदेन की पहचान करना और उनका विश्लेषण करना, (2) जर्नल में लेनदेन रिकॉर्ड करना, (3) जर्नल की जानकारी को खाता बही में पोस्ट करना, और (4) एक असमायोजित परीक्षण संतुलन तैयार करना ।</a:t>
            </a:r>
            <a:endParaRPr lang="en-US" b="1" dirty="0" smtClean="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hi-IN" dirty="0" smtClean="0"/>
              <a:t>किसी व्यवसाय में चार मुख्य प्रकार के वित्तीय लेनदेन होते हैं। ये चार प्रकार के वित्तीय लेनदेन हैं : बिक्री, खरीद, प्राप्तियाँ और भुगतान ।</a:t>
            </a:r>
            <a:endParaRPr lang="en-US" dirty="0" smtClean="0"/>
          </a:p>
          <a:p>
            <a:r>
              <a:rPr lang="hi-IN" dirty="0" smtClean="0"/>
              <a:t>वित्तीय वर्ष एक 12-महीने की अवधि होती है जिसका उपयोग लेखांकन, कर और वित्तीय रिपोर्टिंग के लिए किया जाता है। भारत में, यह 1 अप्रैल को शुरू होता है और अगले वर्ष 31 मार्च को समाप्त होता है। इस दौरान व्यक्ति, व्यवसाय और सरकार अपनी आय और व्यय का लेखा-जोखा करते हैं और करों की गणना करते हैं। </a:t>
            </a:r>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idx="1"/>
          </p:nvPr>
        </p:nvSpPr>
        <p:spPr/>
        <p:txBody>
          <a:bodyPr>
            <a:normAutofit lnSpcReduction="10000"/>
          </a:bodyPr>
          <a:lstStyle/>
          <a:p>
            <a:endParaRPr lang="en-US" dirty="0" smtClean="0"/>
          </a:p>
          <a:p>
            <a:r>
              <a:rPr lang="hi-IN" dirty="0" smtClean="0"/>
              <a:t>वित्तीय वर्षों का नामकरण उस वर्ष के आधार पर किया जाता है जिस वर्ष वह अवधि समाप्त होती है। उदाहरण के लिए, अमेरिकी संघीय सरकार का वित्तीय वर्ष 1 अक्टूबर, 2024 से शुरू होकर 30 सितंबर, 2025 को समाप्त होता है , इसे </a:t>
            </a:r>
            <a:r>
              <a:rPr lang="en-US" dirty="0" smtClean="0"/>
              <a:t>FY25 </a:t>
            </a:r>
            <a:r>
              <a:rPr lang="hi-IN" dirty="0" smtClean="0"/>
              <a:t>कहा जाता है। </a:t>
            </a:r>
            <a:endParaRPr lang="en-US" dirty="0" smtClean="0"/>
          </a:p>
          <a:p>
            <a:r>
              <a:rPr lang="hi-IN" dirty="0" smtClean="0"/>
              <a:t>इन सेवाओं में एकल-प्रविष्टि, दोहरी-प्रविष्टि और </a:t>
            </a:r>
            <a:r>
              <a:rPr lang="en-US" dirty="0" smtClean="0"/>
              <a:t> (virtual)</a:t>
            </a:r>
            <a:r>
              <a:rPr lang="hi-IN" dirty="0" smtClean="0"/>
              <a:t>आभासी बहीखाता पद्धति शामिल हैं। प्रत्येक विधि के अपने विशिष्ट लाभ हैं और इन्हें कंपनी के वित्तीय लेनदेन के आकार और जटिलता के अनुसार अनुकूलित किया जा सकता है।</a:t>
            </a:r>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hi-IN" dirty="0" smtClean="0"/>
              <a:t>लेखांकन के पांच मुख्य प्रकारों में लागत लेखांकन, वित्तीय लेखांकन, फोरेंसिक लेखांकन, प्रबंधन लेखांकन और कर लेखांकन शामिल हैं।</a:t>
            </a:r>
            <a:endParaRPr lang="en-US" dirty="0" smtClean="0"/>
          </a:p>
          <a:p>
            <a:r>
              <a:rPr lang="hi-IN" dirty="0" smtClean="0">
                <a:solidFill>
                  <a:srgbClr val="C00000"/>
                </a:solidFill>
              </a:rPr>
              <a:t>लेखांकन के तीन सुनहरे नियम हैं (1) सभी खर्चों और घाटे को डेबिट करें, सभी आय और लाभ को क्रेडिट करें, (2) प्राप्तकर्ता को डेबिट करें, देने वाले को क्रेडिट करें, और (3) जो आता है उसे डेबिट करें, जो जाता है उसे क्रेडिट करें । ये नियम दोहरे-प्रविष्टि लेखांकन का आधार हैं</a:t>
            </a:r>
            <a:endParaRPr lang="en-US" dirty="0" smtClean="0">
              <a:solidFill>
                <a:srgbClr val="C00000"/>
              </a:solidFill>
            </a:endParaRPr>
          </a:p>
        </p:txBody>
      </p:sp>
      <p:sp>
        <p:nvSpPr>
          <p:cNvPr id="4" name="Title 3"/>
          <p:cNvSpPr>
            <a:spLocks noGrp="1"/>
          </p:cNvSpPr>
          <p:nvPr>
            <p:ph type="title"/>
          </p:nvPr>
        </p:nvSpPr>
        <p:spPr/>
        <p:txBody>
          <a:bodyPr/>
          <a:lstStyle/>
          <a:p>
            <a:endParaRPr 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Records to be maintained</a:t>
            </a:r>
            <a:endParaRPr lang="en-US" dirty="0"/>
          </a:p>
        </p:txBody>
      </p:sp>
      <p:sp>
        <p:nvSpPr>
          <p:cNvPr id="3" name="Content Placeholder 2"/>
          <p:cNvSpPr>
            <a:spLocks noGrp="1"/>
          </p:cNvSpPr>
          <p:nvPr>
            <p:ph idx="1"/>
          </p:nvPr>
        </p:nvSpPr>
        <p:spPr/>
        <p:txBody>
          <a:bodyPr/>
          <a:lstStyle/>
          <a:p>
            <a:r>
              <a:rPr lang="en-US" dirty="0" smtClean="0">
                <a:solidFill>
                  <a:srgbClr val="C00000"/>
                </a:solidFill>
              </a:rPr>
              <a:t>Budget control Register</a:t>
            </a:r>
          </a:p>
          <a:p>
            <a:r>
              <a:rPr lang="en-US" dirty="0" smtClean="0">
                <a:solidFill>
                  <a:srgbClr val="C00000"/>
                </a:solidFill>
              </a:rPr>
              <a:t>Allotment Controlled  Register</a:t>
            </a:r>
          </a:p>
          <a:p>
            <a:r>
              <a:rPr lang="en-US" dirty="0" smtClean="0">
                <a:solidFill>
                  <a:srgbClr val="C00000"/>
                </a:solidFill>
              </a:rPr>
              <a:t>\Allotment Register</a:t>
            </a:r>
          </a:p>
          <a:p>
            <a:r>
              <a:rPr lang="en-US" dirty="0" smtClean="0">
                <a:solidFill>
                  <a:srgbClr val="C00000"/>
                </a:solidFill>
              </a:rPr>
              <a:t>Bill book</a:t>
            </a:r>
          </a:p>
          <a:p>
            <a:r>
              <a:rPr lang="en-US" dirty="0" smtClean="0">
                <a:solidFill>
                  <a:srgbClr val="C00000"/>
                </a:solidFill>
              </a:rPr>
              <a:t>Cash book</a:t>
            </a:r>
          </a:p>
          <a:p>
            <a:r>
              <a:rPr lang="en-US" dirty="0" smtClean="0">
                <a:solidFill>
                  <a:srgbClr val="C00000"/>
                </a:solidFill>
              </a:rPr>
              <a:t>Bank book </a:t>
            </a:r>
          </a:p>
          <a:p>
            <a:r>
              <a:rPr lang="en-US" dirty="0" smtClean="0">
                <a:solidFill>
                  <a:srgbClr val="C00000"/>
                </a:solidFill>
              </a:rPr>
              <a:t>BRS etc</a:t>
            </a:r>
          </a:p>
          <a:p>
            <a:r>
              <a:rPr lang="en-US" dirty="0" smtClean="0">
                <a:solidFill>
                  <a:srgbClr val="C00000"/>
                </a:solidFill>
              </a:rPr>
              <a:t>T V no./T C no.</a:t>
            </a:r>
            <a:endParaRPr lang="en-US" dirty="0">
              <a:solidFill>
                <a:srgbClr val="C00000"/>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solidFill>
                  <a:srgbClr val="C00000"/>
                </a:solidFill>
              </a:rPr>
              <a:t>Journal,</a:t>
            </a:r>
          </a:p>
          <a:p>
            <a:r>
              <a:rPr lang="en-US" dirty="0" smtClean="0">
                <a:solidFill>
                  <a:srgbClr val="C00000"/>
                </a:solidFill>
              </a:rPr>
              <a:t> ledger,</a:t>
            </a:r>
          </a:p>
          <a:p>
            <a:r>
              <a:rPr lang="en-US" dirty="0" smtClean="0">
                <a:solidFill>
                  <a:srgbClr val="C00000"/>
                </a:solidFill>
              </a:rPr>
              <a:t> cash/bank books, and sales/purchase records.</a:t>
            </a:r>
          </a:p>
          <a:p>
            <a:r>
              <a:rPr lang="en-US" dirty="0" smtClean="0">
                <a:solidFill>
                  <a:srgbClr val="C00000"/>
                </a:solidFill>
              </a:rPr>
              <a:t> Other records to maintain are those for assets and liabilities, costs, stock, and all supporting documents like invoices, bills, and deeds. Maintaining these records is crucial for financ</a:t>
            </a:r>
            <a:r>
              <a:rPr lang="en-US" dirty="0" smtClean="0"/>
              <a:t>ial reporting, tax compliance, and auditing</a:t>
            </a:r>
            <a:endParaRPr 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t> </a:t>
            </a:r>
            <a:r>
              <a:rPr lang="hi-IN" dirty="0" smtClean="0">
                <a:solidFill>
                  <a:srgbClr val="C00000"/>
                </a:solidFill>
              </a:rPr>
              <a:t>जर्नल, लेजर, कैश/बैंक बुक और सेल्स/परचेज़ रिकॉर्ड शामिल हैं। </a:t>
            </a:r>
            <a:endParaRPr lang="en-US" dirty="0" smtClean="0">
              <a:solidFill>
                <a:srgbClr val="C00000"/>
              </a:solidFill>
            </a:endParaRPr>
          </a:p>
          <a:p>
            <a:r>
              <a:rPr lang="hi-IN" dirty="0" smtClean="0">
                <a:solidFill>
                  <a:srgbClr val="C00000"/>
                </a:solidFill>
              </a:rPr>
              <a:t>दूसरे रिकॉर्ड जो मेंटेन करने होते हैं, वे हैं एसेट्स और लायबिलिटीज़, कॉस्ट, स्टॉक और सभी सपोर्टिंग डॉक्यूमेंट्स जैसे इनवॉइस, बिल और डीड्स। फाइनेंशियल रिपोर्टिंग, टैक्स कम्प्लायंस और ऑडिटिंग के लिए इन रिकॉर्ड को मेंटेन करना बहुत ज़रूरी है।</a:t>
            </a:r>
            <a:endParaRPr lang="en-US" dirty="0">
              <a:solidFill>
                <a:srgbClr val="C00000"/>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sz="7200" dirty="0" smtClean="0">
                <a:solidFill>
                  <a:srgbClr val="C00000"/>
                </a:solidFill>
              </a:rPr>
              <a:t>     </a:t>
            </a:r>
          </a:p>
          <a:p>
            <a:pPr>
              <a:buNone/>
            </a:pPr>
            <a:r>
              <a:rPr lang="en-US" sz="7200" dirty="0" smtClean="0">
                <a:solidFill>
                  <a:srgbClr val="C00000"/>
                </a:solidFill>
              </a:rPr>
              <a:t>       </a:t>
            </a:r>
            <a:r>
              <a:rPr lang="en-US" sz="7200" dirty="0" smtClean="0">
                <a:solidFill>
                  <a:srgbClr val="00B050"/>
                </a:solidFill>
              </a:rPr>
              <a:t>THANKS</a:t>
            </a:r>
            <a:endParaRPr lang="en-US" sz="7200" dirty="0">
              <a:solidFill>
                <a:srgbClr val="00B050"/>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7102</TotalTime>
  <Words>2141</Words>
  <Application>Microsoft Office PowerPoint</Application>
  <PresentationFormat>On-screen Show (4:3)</PresentationFormat>
  <Paragraphs>240</Paragraphs>
  <Slides>60</Slides>
  <Notes>3</Notes>
  <HiddenSlides>0</HiddenSlides>
  <MMClips>0</MMClips>
  <ScaleCrop>false</ScaleCrop>
  <HeadingPairs>
    <vt:vector size="4" baseType="variant">
      <vt:variant>
        <vt:lpstr>Theme</vt:lpstr>
      </vt:variant>
      <vt:variant>
        <vt:i4>1</vt:i4>
      </vt:variant>
      <vt:variant>
        <vt:lpstr>Slide Titles</vt:lpstr>
      </vt:variant>
      <vt:variant>
        <vt:i4>60</vt:i4>
      </vt:variant>
    </vt:vector>
  </HeadingPairs>
  <TitlesOfParts>
    <vt:vector size="61" baseType="lpstr">
      <vt:lpstr>Flow</vt:lpstr>
      <vt:lpstr>Slide 1</vt:lpstr>
      <vt:lpstr>           Topic</vt:lpstr>
      <vt:lpstr> By  Binod kumar sinha Sr. Audit officer (Rtd.) O/o PAG (Audit) Bihar ,Patna Member IPAI Bihar chapter</vt:lpstr>
      <vt:lpstr> Accounting </vt:lpstr>
      <vt:lpstr>Slide 5</vt:lpstr>
      <vt:lpstr>Slide 6</vt:lpstr>
      <vt:lpstr>Slide 7</vt:lpstr>
      <vt:lpstr>Slide 8</vt:lpstr>
      <vt:lpstr>Accounting Heads लेखा शीर्षों </vt:lpstr>
      <vt:lpstr>Head wise CODE </vt:lpstr>
      <vt:lpstr>Slide 11</vt:lpstr>
      <vt:lpstr>Slide 12</vt:lpstr>
      <vt:lpstr>Slide 13</vt:lpstr>
      <vt:lpstr>Slide 14</vt:lpstr>
      <vt:lpstr>Slide 15</vt:lpstr>
      <vt:lpstr>Slide 16</vt:lpstr>
      <vt:lpstr>Slide 17</vt:lpstr>
      <vt:lpstr>Slide 18</vt:lpstr>
      <vt:lpstr>Slide 19</vt:lpstr>
      <vt:lpstr>Slide 20</vt:lpstr>
      <vt:lpstr>Consolidated fund</vt:lpstr>
      <vt:lpstr>Slide 22</vt:lpstr>
      <vt:lpstr>Contingency Fund</vt:lpstr>
      <vt:lpstr>Public Accoubt</vt:lpstr>
      <vt:lpstr>Slide 25</vt:lpstr>
      <vt:lpstr>Slide 26</vt:lpstr>
      <vt:lpstr>Slide 27</vt:lpstr>
      <vt:lpstr>खातों की संरचना</vt:lpstr>
      <vt:lpstr>Classification</vt:lpstr>
      <vt:lpstr>Recording financial transactions: </vt:lpstr>
      <vt:lpstr>Slide 31</vt:lpstr>
      <vt:lpstr>Slide 32</vt:lpstr>
      <vt:lpstr>Slide 33</vt:lpstr>
      <vt:lpstr>Slide 34</vt:lpstr>
      <vt:lpstr>Slide 35</vt:lpstr>
      <vt:lpstr>Slide 36</vt:lpstr>
      <vt:lpstr>Recording financial transactions:  </vt:lpstr>
      <vt:lpstr>Public accountability</vt:lpstr>
      <vt:lpstr>Slide 39</vt:lpstr>
      <vt:lpstr>Slide 40</vt:lpstr>
      <vt:lpstr> </vt:lpstr>
      <vt:lpstr>Slide 42</vt:lpstr>
      <vt:lpstr>Slide 43</vt:lpstr>
      <vt:lpstr>Slide 44</vt:lpstr>
      <vt:lpstr>Slide 45</vt:lpstr>
      <vt:lpstr>      </vt:lpstr>
      <vt:lpstr>          </vt:lpstr>
      <vt:lpstr>Slide 48</vt:lpstr>
      <vt:lpstr>Slide 49</vt:lpstr>
      <vt:lpstr>Slide 50</vt:lpstr>
      <vt:lpstr>Slide 51</vt:lpstr>
      <vt:lpstr>Type of account</vt:lpstr>
      <vt:lpstr>Slide 53</vt:lpstr>
      <vt:lpstr>Slide 54</vt:lpstr>
      <vt:lpstr>Slide 55</vt:lpstr>
      <vt:lpstr>Slide 56</vt:lpstr>
      <vt:lpstr>Records to be maintained</vt:lpstr>
      <vt:lpstr>Slide 58</vt:lpstr>
      <vt:lpstr>Slide 59</vt:lpstr>
      <vt:lpstr>Slide 60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Binod kr.</dc:creator>
  <cp:lastModifiedBy>Bablu</cp:lastModifiedBy>
  <cp:revision>226</cp:revision>
  <cp:lastPrinted>2016-04-05T07:23:35Z</cp:lastPrinted>
  <dcterms:created xsi:type="dcterms:W3CDTF">2006-08-16T00:00:00Z</dcterms:created>
  <dcterms:modified xsi:type="dcterms:W3CDTF">2026-02-10T07:36:55Z</dcterms:modified>
</cp:coreProperties>
</file>